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9" r:id="rId1"/>
  </p:sldMasterIdLst>
  <p:notesMasterIdLst>
    <p:notesMasterId r:id="rId49"/>
  </p:notesMasterIdLst>
  <p:sldIdLst>
    <p:sldId id="256" r:id="rId2"/>
    <p:sldId id="258" r:id="rId3"/>
    <p:sldId id="259" r:id="rId4"/>
    <p:sldId id="257" r:id="rId5"/>
    <p:sldId id="297" r:id="rId6"/>
    <p:sldId id="260" r:id="rId7"/>
    <p:sldId id="298" r:id="rId8"/>
    <p:sldId id="265" r:id="rId9"/>
    <p:sldId id="294" r:id="rId10"/>
    <p:sldId id="264" r:id="rId11"/>
    <p:sldId id="270" r:id="rId12"/>
    <p:sldId id="262" r:id="rId13"/>
    <p:sldId id="267" r:id="rId14"/>
    <p:sldId id="268" r:id="rId15"/>
    <p:sldId id="263" r:id="rId16"/>
    <p:sldId id="303" r:id="rId17"/>
    <p:sldId id="306" r:id="rId18"/>
    <p:sldId id="293" r:id="rId19"/>
    <p:sldId id="276" r:id="rId20"/>
    <p:sldId id="277" r:id="rId21"/>
    <p:sldId id="300" r:id="rId22"/>
    <p:sldId id="311" r:id="rId23"/>
    <p:sldId id="313" r:id="rId24"/>
    <p:sldId id="279" r:id="rId25"/>
    <p:sldId id="320" r:id="rId26"/>
    <p:sldId id="282" r:id="rId27"/>
    <p:sldId id="283" r:id="rId28"/>
    <p:sldId id="266" r:id="rId29"/>
    <p:sldId id="275" r:id="rId30"/>
    <p:sldId id="287" r:id="rId31"/>
    <p:sldId id="288" r:id="rId32"/>
    <p:sldId id="319" r:id="rId33"/>
    <p:sldId id="261" r:id="rId34"/>
    <p:sldId id="269" r:id="rId35"/>
    <p:sldId id="289" r:id="rId36"/>
    <p:sldId id="273" r:id="rId37"/>
    <p:sldId id="285" r:id="rId38"/>
    <p:sldId id="314" r:id="rId39"/>
    <p:sldId id="321" r:id="rId40"/>
    <p:sldId id="308" r:id="rId41"/>
    <p:sldId id="309" r:id="rId42"/>
    <p:sldId id="305" r:id="rId43"/>
    <p:sldId id="317" r:id="rId44"/>
    <p:sldId id="307" r:id="rId45"/>
    <p:sldId id="316" r:id="rId46"/>
    <p:sldId id="315" r:id="rId47"/>
    <p:sldId id="322"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0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AA3A97-D192-484D-A27B-56AEBD1E495C}" type="datetimeFigureOut">
              <a:rPr lang="it-IT" smtClean="0"/>
              <a:pPr/>
              <a:t>18/05/2015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ACA37D-89F7-5E41-851F-322E12ADA36F}" type="slidenum">
              <a:rPr lang="it-IT" smtClean="0"/>
              <a:pPr/>
              <a:t>‹N›</a:t>
            </a:fld>
            <a:endParaRPr lang="it-IT"/>
          </a:p>
        </p:txBody>
      </p:sp>
    </p:spTree>
    <p:extLst>
      <p:ext uri="{BB962C8B-B14F-4D97-AF65-F5344CB8AC3E}">
        <p14:creationId xmlns:p14="http://schemas.microsoft.com/office/powerpoint/2010/main" xmlns="" val="22742002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La </a:t>
            </a:r>
            <a:r>
              <a:rPr lang="en-US" sz="1200" b="0" i="0" u="none" strike="noStrike" kern="1200" baseline="0" dirty="0" err="1" smtClean="0">
                <a:solidFill>
                  <a:schemeClr val="tx1"/>
                </a:solidFill>
                <a:latin typeface="+mn-lt"/>
                <a:ea typeface="+mn-ea"/>
                <a:cs typeface="+mn-cs"/>
              </a:rPr>
              <a:t>sindrome</a:t>
            </a:r>
            <a:r>
              <a:rPr lang="en-US" sz="1200" b="0" i="0" u="none" strike="noStrike" kern="1200" baseline="0" dirty="0" smtClean="0">
                <a:solidFill>
                  <a:schemeClr val="tx1"/>
                </a:solidFill>
                <a:latin typeface="+mn-lt"/>
                <a:ea typeface="+mn-ea"/>
                <a:cs typeface="+mn-cs"/>
              </a:rPr>
              <a:t> cardio-</a:t>
            </a:r>
            <a:r>
              <a:rPr lang="en-US" sz="1200" b="0" i="0" u="none" strike="noStrike" kern="1200" baseline="0" dirty="0" err="1" smtClean="0">
                <a:solidFill>
                  <a:schemeClr val="tx1"/>
                </a:solidFill>
                <a:latin typeface="+mn-lt"/>
                <a:ea typeface="+mn-ea"/>
                <a:cs typeface="+mn-cs"/>
              </a:rPr>
              <a:t>renale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tratta</a:t>
            </a:r>
            <a:r>
              <a:rPr lang="en-US" sz="1200" b="0" i="0" u="none" strike="noStrike" kern="1200" baseline="0" dirty="0" smtClean="0">
                <a:solidFill>
                  <a:schemeClr val="tx1"/>
                </a:solidFill>
                <a:latin typeface="+mn-lt"/>
                <a:ea typeface="+mn-ea"/>
                <a:cs typeface="+mn-cs"/>
              </a:rPr>
              <a:t> di </a:t>
            </a:r>
            <a:r>
              <a:rPr lang="en-US" sz="1200" b="0" i="0" u="none" strike="noStrike" kern="1200" baseline="0" dirty="0" err="1" smtClean="0">
                <a:solidFill>
                  <a:schemeClr val="tx1"/>
                </a:solidFill>
                <a:latin typeface="+mn-lt"/>
                <a:ea typeface="+mn-ea"/>
                <a:cs typeface="+mn-cs"/>
              </a:rPr>
              <a:t>ogni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disfunzione</a:t>
            </a:r>
            <a:r>
              <a:rPr lang="en-US" sz="1200" b="0" i="0" u="none" strike="noStrike" kern="1200" baseline="0" dirty="0" smtClean="0">
                <a:solidFill>
                  <a:schemeClr val="tx1"/>
                </a:solidFill>
                <a:latin typeface="+mn-lt"/>
                <a:ea typeface="+mn-ea"/>
                <a:cs typeface="+mn-cs"/>
              </a:rPr>
              <a:t> di un </a:t>
            </a:r>
            <a:r>
              <a:rPr lang="en-US" sz="1200" b="0" i="0" u="none" strike="noStrike" kern="1200" baseline="0" dirty="0" err="1" smtClean="0">
                <a:solidFill>
                  <a:schemeClr val="tx1"/>
                </a:solidFill>
                <a:latin typeface="+mn-lt"/>
                <a:ea typeface="+mn-ea"/>
                <a:cs typeface="+mn-cs"/>
              </a:rPr>
              <a:t>organo</a:t>
            </a:r>
            <a:r>
              <a:rPr lang="en-US" sz="1200" b="0" i="0" u="none" strike="noStrike" kern="1200" baseline="0" dirty="0" smtClean="0">
                <a:solidFill>
                  <a:schemeClr val="tx1"/>
                </a:solidFill>
                <a:latin typeface="+mn-lt"/>
                <a:ea typeface="+mn-ea"/>
                <a:cs typeface="+mn-cs"/>
              </a:rPr>
              <a:t>  in </a:t>
            </a:r>
            <a:r>
              <a:rPr lang="en-US" sz="1200" b="0" i="0" u="none" strike="noStrike" kern="1200" baseline="0" dirty="0" err="1" smtClean="0">
                <a:solidFill>
                  <a:schemeClr val="tx1"/>
                </a:solidFill>
                <a:latin typeface="+mn-lt"/>
                <a:ea typeface="+mn-ea"/>
                <a:cs typeface="+mn-cs"/>
              </a:rPr>
              <a:t>grado</a:t>
            </a:r>
            <a:r>
              <a:rPr lang="en-US" sz="1200" b="0" i="0" u="none" strike="noStrike" kern="1200" baseline="0" dirty="0" smtClean="0">
                <a:solidFill>
                  <a:schemeClr val="tx1"/>
                </a:solidFill>
                <a:latin typeface="+mn-lt"/>
                <a:ea typeface="+mn-ea"/>
                <a:cs typeface="+mn-cs"/>
              </a:rPr>
              <a:t> di </a:t>
            </a:r>
            <a:r>
              <a:rPr lang="en-US" sz="1200" b="0" i="0" u="none" strike="noStrike" kern="1200" baseline="0" dirty="0" err="1" smtClean="0">
                <a:solidFill>
                  <a:schemeClr val="tx1"/>
                </a:solidFill>
                <a:latin typeface="+mn-lt"/>
                <a:ea typeface="+mn-ea"/>
                <a:cs typeface="+mn-cs"/>
              </a:rPr>
              <a:t>iniziare</a:t>
            </a:r>
            <a:r>
              <a:rPr lang="en-US" sz="1200" b="0" i="0" u="none" strike="noStrike" kern="1200" baseline="0" dirty="0" smtClean="0">
                <a:solidFill>
                  <a:schemeClr val="tx1"/>
                </a:solidFill>
                <a:latin typeface="+mn-lt"/>
                <a:ea typeface="+mn-ea"/>
                <a:cs typeface="+mn-cs"/>
              </a:rPr>
              <a:t> e </a:t>
            </a:r>
            <a:r>
              <a:rPr lang="en-US" sz="1200" b="0" i="0" u="none" strike="noStrike" kern="1200" baseline="0" dirty="0" err="1" smtClean="0">
                <a:solidFill>
                  <a:schemeClr val="tx1"/>
                </a:solidFill>
                <a:latin typeface="+mn-lt"/>
                <a:ea typeface="+mn-ea"/>
                <a:cs typeface="+mn-cs"/>
              </a:rPr>
              <a:t>mantenere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uno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stato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patologico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nell’altro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attraverso</a:t>
            </a:r>
            <a:r>
              <a:rPr lang="en-US" sz="1200" b="0" i="0" u="none" strike="noStrike" kern="1200" baseline="0" dirty="0" smtClean="0">
                <a:solidFill>
                  <a:schemeClr val="tx1"/>
                </a:solidFill>
                <a:latin typeface="+mn-lt"/>
                <a:ea typeface="+mn-ea"/>
                <a:cs typeface="+mn-cs"/>
              </a:rPr>
              <a:t> un pathways a feedback </a:t>
            </a:r>
            <a:r>
              <a:rPr lang="en-US" sz="1200" b="0" i="0" u="none" strike="noStrike" kern="1200" baseline="0" dirty="0" err="1" smtClean="0">
                <a:solidFill>
                  <a:schemeClr val="tx1"/>
                </a:solidFill>
                <a:latin typeface="+mn-lt"/>
                <a:ea typeface="+mn-ea"/>
                <a:cs typeface="+mn-cs"/>
              </a:rPr>
              <a:t>emodinamico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neuroormonale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ed</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immunologico</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biochimico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comune</a:t>
            </a:r>
            <a:r>
              <a:rPr lang="en-US" sz="1200" b="0" i="0" u="none" strike="noStrike" kern="1200" baseline="0" dirty="0" smtClean="0">
                <a:solidFill>
                  <a:schemeClr val="tx1"/>
                </a:solidFill>
                <a:latin typeface="+mn-lt"/>
                <a:ea typeface="+mn-ea"/>
                <a:cs typeface="+mn-cs"/>
              </a:rPr>
              <a:t>. </a:t>
            </a:r>
          </a:p>
          <a:p>
            <a:r>
              <a:rPr lang="en-US" sz="1200" b="1" i="0" u="none" strike="noStrike" kern="1200" baseline="0" dirty="0" err="1" smtClean="0">
                <a:solidFill>
                  <a:schemeClr val="tx1"/>
                </a:solidFill>
                <a:latin typeface="+mn-lt"/>
                <a:ea typeface="+mn-ea"/>
                <a:cs typeface="+mn-cs"/>
              </a:rPr>
              <a:t>Figura</a:t>
            </a:r>
            <a:r>
              <a:rPr lang="en-US" sz="1200" b="1" i="0" u="none" strike="noStrike" kern="1200" baseline="0" dirty="0" smtClean="0">
                <a:solidFill>
                  <a:schemeClr val="tx1"/>
                </a:solidFill>
                <a:latin typeface="+mn-lt"/>
                <a:ea typeface="+mn-ea"/>
                <a:cs typeface="+mn-cs"/>
              </a:rPr>
              <a:t> . </a:t>
            </a:r>
            <a:r>
              <a:rPr lang="en-US" sz="1200" b="0" i="0" u="none" strike="noStrike" kern="1200" baseline="0" dirty="0" err="1" smtClean="0">
                <a:solidFill>
                  <a:schemeClr val="tx1"/>
                </a:solidFill>
                <a:latin typeface="+mn-lt"/>
                <a:ea typeface="+mn-ea"/>
                <a:cs typeface="+mn-cs"/>
              </a:rPr>
              <a:t>Meccanismi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ipotizzati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sottostanti</a:t>
            </a:r>
            <a:r>
              <a:rPr lang="en-US" sz="1200" b="0" i="0" u="none" strike="noStrike" kern="1200" baseline="0" dirty="0" smtClean="0">
                <a:solidFill>
                  <a:schemeClr val="tx1"/>
                </a:solidFill>
                <a:latin typeface="+mn-lt"/>
                <a:ea typeface="+mn-ea"/>
                <a:cs typeface="+mn-cs"/>
              </a:rPr>
              <a:t> la </a:t>
            </a:r>
            <a:r>
              <a:rPr lang="en-US" sz="1200" b="0" i="0" u="none" strike="noStrike" kern="1200" baseline="0" dirty="0" err="1" smtClean="0">
                <a:solidFill>
                  <a:schemeClr val="tx1"/>
                </a:solidFill>
                <a:latin typeface="+mn-lt"/>
                <a:ea typeface="+mn-ea"/>
                <a:cs typeface="+mn-cs"/>
              </a:rPr>
              <a:t>relazione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tra</a:t>
            </a:r>
            <a:r>
              <a:rPr lang="en-US" sz="1200" b="0" i="0" u="none" strike="noStrike" kern="1200" baseline="0" dirty="0" smtClean="0">
                <a:solidFill>
                  <a:schemeClr val="tx1"/>
                </a:solidFill>
                <a:latin typeface="+mn-lt"/>
                <a:ea typeface="+mn-ea"/>
                <a:cs typeface="+mn-cs"/>
              </a:rPr>
              <a:t> HF e </a:t>
            </a:r>
            <a:r>
              <a:rPr lang="en-US" sz="1200" b="0" i="0" u="none" strike="noStrike" kern="1200" baseline="0" dirty="0" err="1" smtClean="0">
                <a:solidFill>
                  <a:schemeClr val="tx1"/>
                </a:solidFill>
                <a:latin typeface="+mn-lt"/>
                <a:ea typeface="+mn-ea"/>
                <a:cs typeface="+mn-cs"/>
              </a:rPr>
              <a:t>disfunzione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renale</a:t>
            </a:r>
            <a:r>
              <a:rPr lang="en-US" sz="1200" b="0" i="0" u="none" strike="noStrike" kern="1200" baseline="0" dirty="0" smtClean="0">
                <a:solidFill>
                  <a:schemeClr val="tx1"/>
                </a:solidFill>
                <a:latin typeface="+mn-lt"/>
                <a:ea typeface="+mn-ea"/>
                <a:cs typeface="+mn-cs"/>
              </a:rPr>
              <a:t>. Le </a:t>
            </a:r>
            <a:r>
              <a:rPr lang="en-US" sz="1200" b="0" i="0" u="none" strike="noStrike" kern="1200" baseline="0" dirty="0" err="1" smtClean="0">
                <a:solidFill>
                  <a:schemeClr val="tx1"/>
                </a:solidFill>
                <a:latin typeface="+mn-lt"/>
                <a:ea typeface="+mn-ea"/>
                <a:cs typeface="+mn-cs"/>
              </a:rPr>
              <a:t>frecce</a:t>
            </a:r>
            <a:r>
              <a:rPr lang="en-US" sz="1200" b="0" i="0" u="none" strike="noStrike" kern="1200" baseline="0" dirty="0" smtClean="0">
                <a:solidFill>
                  <a:schemeClr val="tx1"/>
                </a:solidFill>
                <a:latin typeface="+mn-lt"/>
                <a:ea typeface="+mn-ea"/>
                <a:cs typeface="+mn-cs"/>
              </a:rPr>
              <a:t> bleu </a:t>
            </a:r>
            <a:r>
              <a:rPr lang="en-US" sz="1200" b="0" i="0" u="none" strike="noStrike" kern="1200" baseline="0" dirty="0" err="1" smtClean="0">
                <a:solidFill>
                  <a:schemeClr val="tx1"/>
                </a:solidFill>
                <a:latin typeface="+mn-lt"/>
                <a:ea typeface="+mn-ea"/>
                <a:cs typeface="+mn-cs"/>
              </a:rPr>
              <a:t>indicano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modo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incui</a:t>
            </a:r>
            <a:r>
              <a:rPr lang="en-US" sz="1200" b="0" i="0" u="none" strike="noStrike" kern="1200" baseline="0" dirty="0" smtClean="0">
                <a:solidFill>
                  <a:schemeClr val="tx1"/>
                </a:solidFill>
                <a:latin typeface="+mn-lt"/>
                <a:ea typeface="+mn-ea"/>
                <a:cs typeface="+mn-cs"/>
              </a:rPr>
              <a:t> HF </a:t>
            </a:r>
            <a:r>
              <a:rPr lang="en-US" sz="1200" b="0" i="0" u="none" strike="noStrike" kern="1200" baseline="0" dirty="0" err="1" smtClean="0">
                <a:solidFill>
                  <a:schemeClr val="tx1"/>
                </a:solidFill>
                <a:latin typeface="+mn-lt"/>
                <a:ea typeface="+mn-ea"/>
                <a:cs typeface="+mn-cs"/>
              </a:rPr>
              <a:t>piò</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portare</a:t>
            </a:r>
            <a:r>
              <a:rPr lang="en-US" sz="1200" b="0" i="0" u="none" strike="noStrike" kern="1200" baseline="0" dirty="0" smtClean="0">
                <a:solidFill>
                  <a:schemeClr val="tx1"/>
                </a:solidFill>
                <a:latin typeface="+mn-lt"/>
                <a:ea typeface="+mn-ea"/>
                <a:cs typeface="+mn-cs"/>
              </a:rPr>
              <a:t> ad </a:t>
            </a:r>
            <a:r>
              <a:rPr lang="en-US" sz="1200" b="0" i="0" u="none" strike="noStrike" kern="1200" baseline="0" dirty="0" err="1" smtClean="0">
                <a:solidFill>
                  <a:schemeClr val="tx1"/>
                </a:solidFill>
                <a:latin typeface="+mn-lt"/>
                <a:ea typeface="+mn-ea"/>
                <a:cs typeface="+mn-cs"/>
              </a:rPr>
              <a:t>insufficienza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renale</a:t>
            </a:r>
            <a:r>
              <a:rPr lang="en-US" sz="1200" b="0" i="0" u="none" strike="noStrike" kern="1200" baseline="0" dirty="0" smtClean="0">
                <a:solidFill>
                  <a:schemeClr val="tx1"/>
                </a:solidFill>
                <a:latin typeface="+mn-lt"/>
                <a:ea typeface="+mn-ea"/>
                <a:cs typeface="+mn-cs"/>
              </a:rPr>
              <a:t>. Le </a:t>
            </a:r>
            <a:r>
              <a:rPr lang="en-US" sz="1200" b="0" i="0" u="none" strike="noStrike" kern="1200" baseline="0" dirty="0" err="1" smtClean="0">
                <a:solidFill>
                  <a:schemeClr val="tx1"/>
                </a:solidFill>
                <a:latin typeface="+mn-lt"/>
                <a:ea typeface="+mn-ea"/>
                <a:cs typeface="+mn-cs"/>
              </a:rPr>
              <a:t>frecce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rosse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indicano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modo</a:t>
            </a:r>
            <a:r>
              <a:rPr lang="en-US" sz="1200" b="0" i="0" u="none" strike="noStrike" kern="1200" baseline="0" dirty="0" smtClean="0">
                <a:solidFill>
                  <a:schemeClr val="tx1"/>
                </a:solidFill>
                <a:latin typeface="+mn-lt"/>
                <a:ea typeface="+mn-ea"/>
                <a:cs typeface="+mn-cs"/>
              </a:rPr>
              <a:t> in cui </a:t>
            </a:r>
            <a:r>
              <a:rPr lang="en-US" sz="1200" b="0" i="0" u="none" strike="noStrike" kern="1200" baseline="0" dirty="0" err="1" smtClean="0">
                <a:solidFill>
                  <a:schemeClr val="tx1"/>
                </a:solidFill>
                <a:latin typeface="+mn-lt"/>
                <a:ea typeface="+mn-ea"/>
                <a:cs typeface="+mn-cs"/>
              </a:rPr>
              <a:t>l’insufficienza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renale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può</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portare</a:t>
            </a:r>
            <a:r>
              <a:rPr lang="en-US" sz="1200" b="0" i="0" u="none" strike="noStrike" kern="1200" baseline="0" dirty="0" smtClean="0">
                <a:solidFill>
                  <a:schemeClr val="tx1"/>
                </a:solidFill>
                <a:latin typeface="+mn-lt"/>
                <a:ea typeface="+mn-ea"/>
                <a:cs typeface="+mn-cs"/>
              </a:rPr>
              <a:t> ad HF. La </a:t>
            </a:r>
            <a:r>
              <a:rPr lang="en-US" sz="1200" b="0" i="0" u="none" strike="noStrike" kern="1200" baseline="0" dirty="0" err="1" smtClean="0">
                <a:solidFill>
                  <a:schemeClr val="tx1"/>
                </a:solidFill>
                <a:latin typeface="+mn-lt"/>
                <a:ea typeface="+mn-ea"/>
                <a:cs typeface="+mn-cs"/>
              </a:rPr>
              <a:t>relativa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importanza</a:t>
            </a:r>
            <a:r>
              <a:rPr lang="en-US" sz="1200" b="0" i="0" u="none" strike="noStrike" kern="1200" baseline="0" dirty="0" smtClean="0">
                <a:solidFill>
                  <a:schemeClr val="tx1"/>
                </a:solidFill>
                <a:latin typeface="+mn-lt"/>
                <a:ea typeface="+mn-ea"/>
                <a:cs typeface="+mn-cs"/>
              </a:rPr>
              <a:t> di </a:t>
            </a:r>
            <a:r>
              <a:rPr lang="en-US" sz="1200" b="0" i="0" u="none" strike="noStrike" kern="1200" baseline="0" dirty="0" err="1" smtClean="0">
                <a:solidFill>
                  <a:schemeClr val="tx1"/>
                </a:solidFill>
                <a:latin typeface="+mn-lt"/>
                <a:ea typeface="+mn-ea"/>
                <a:cs typeface="+mn-cs"/>
              </a:rPr>
              <a:t>questi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meccanismi</a:t>
            </a:r>
            <a:r>
              <a:rPr lang="en-US" sz="1200" b="0" i="0" u="none" strike="noStrike" kern="1200" baseline="0" dirty="0" smtClean="0">
                <a:solidFill>
                  <a:schemeClr val="tx1"/>
                </a:solidFill>
                <a:latin typeface="+mn-lt"/>
                <a:ea typeface="+mn-ea"/>
                <a:cs typeface="+mn-cs"/>
              </a:rPr>
              <a:t> non </a:t>
            </a:r>
            <a:r>
              <a:rPr lang="en-US" sz="1200" b="0" i="0" u="none" strike="noStrike" kern="1200" baseline="0" dirty="0" err="1" smtClean="0">
                <a:solidFill>
                  <a:schemeClr val="tx1"/>
                </a:solidFill>
                <a:latin typeface="+mn-lt"/>
                <a:ea typeface="+mn-ea"/>
                <a:cs typeface="+mn-cs"/>
              </a:rPr>
              <a:t>è</a:t>
            </a:r>
            <a:r>
              <a:rPr lang="en-US" sz="1200" b="0" i="0" u="none" strike="noStrike" kern="1200" baseline="0" dirty="0" smtClean="0">
                <a:solidFill>
                  <a:schemeClr val="tx1"/>
                </a:solidFill>
                <a:latin typeface="+mn-lt"/>
                <a:ea typeface="+mn-ea"/>
                <a:cs typeface="+mn-cs"/>
              </a:rPr>
              <a:t> nota</a:t>
            </a:r>
            <a:endParaRPr lang="it-IT" dirty="0"/>
          </a:p>
        </p:txBody>
      </p:sp>
      <p:sp>
        <p:nvSpPr>
          <p:cNvPr id="4" name="Segnaposto numero diapositiva 3"/>
          <p:cNvSpPr>
            <a:spLocks noGrp="1"/>
          </p:cNvSpPr>
          <p:nvPr>
            <p:ph type="sldNum" sz="quarter" idx="10"/>
          </p:nvPr>
        </p:nvSpPr>
        <p:spPr/>
        <p:txBody>
          <a:bodyPr/>
          <a:lstStyle/>
          <a:p>
            <a:fld id="{08ACA37D-89F7-5E41-851F-322E12ADA36F}" type="slidenum">
              <a:rPr lang="it-IT" smtClean="0"/>
              <a:pPr/>
              <a:t>4</a:t>
            </a:fld>
            <a:endParaRPr lang="it-IT"/>
          </a:p>
        </p:txBody>
      </p:sp>
    </p:spTree>
    <p:extLst>
      <p:ext uri="{BB962C8B-B14F-4D97-AF65-F5344CB8AC3E}">
        <p14:creationId xmlns:p14="http://schemas.microsoft.com/office/powerpoint/2010/main" xmlns="" val="662915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err="1" smtClean="0"/>
              <a:t>Una</a:t>
            </a:r>
            <a:r>
              <a:rPr lang="en-US" dirty="0" smtClean="0"/>
              <a:t> </a:t>
            </a:r>
            <a:r>
              <a:rPr lang="en-US" dirty="0" err="1" smtClean="0"/>
              <a:t>disfunzione</a:t>
            </a:r>
            <a:r>
              <a:rPr lang="en-US" dirty="0" smtClean="0"/>
              <a:t> </a:t>
            </a:r>
            <a:r>
              <a:rPr lang="en-US" dirty="0" err="1" smtClean="0"/>
              <a:t>renale</a:t>
            </a:r>
            <a:r>
              <a:rPr lang="en-US" dirty="0" smtClean="0"/>
              <a:t> con </a:t>
            </a:r>
            <a:r>
              <a:rPr lang="en-US" dirty="0" err="1" smtClean="0"/>
              <a:t>ridotto</a:t>
            </a:r>
            <a:r>
              <a:rPr lang="en-US" dirty="0" smtClean="0"/>
              <a:t> GFR </a:t>
            </a:r>
            <a:r>
              <a:rPr lang="en-US" dirty="0" err="1" smtClean="0"/>
              <a:t>persiste</a:t>
            </a:r>
            <a:r>
              <a:rPr lang="en-US" dirty="0" smtClean="0"/>
              <a:t> </a:t>
            </a:r>
            <a:r>
              <a:rPr lang="en-US" dirty="0" err="1" smtClean="0"/>
              <a:t>nonostante</a:t>
            </a:r>
            <a:r>
              <a:rPr lang="en-US" dirty="0" smtClean="0"/>
              <a:t> </a:t>
            </a:r>
            <a:r>
              <a:rPr lang="en-US" dirty="0" err="1" smtClean="0"/>
              <a:t>il</a:t>
            </a:r>
            <a:r>
              <a:rPr lang="en-US" dirty="0" smtClean="0"/>
              <a:t> </a:t>
            </a:r>
            <a:r>
              <a:rPr lang="en-US" dirty="0" err="1" smtClean="0"/>
              <a:t>ripristino</a:t>
            </a:r>
            <a:r>
              <a:rPr lang="en-US" dirty="0" smtClean="0"/>
              <a:t> di </a:t>
            </a:r>
            <a:r>
              <a:rPr lang="en-US" dirty="0" err="1" smtClean="0"/>
              <a:t>una</a:t>
            </a:r>
            <a:r>
              <a:rPr lang="en-US" dirty="0" smtClean="0"/>
              <a:t> </a:t>
            </a:r>
            <a:r>
              <a:rPr lang="en-US" dirty="0" err="1" smtClean="0"/>
              <a:t>pressione</a:t>
            </a:r>
            <a:r>
              <a:rPr lang="en-US" dirty="0" smtClean="0"/>
              <a:t> </a:t>
            </a:r>
            <a:r>
              <a:rPr lang="en-US" dirty="0" err="1" smtClean="0"/>
              <a:t>sistemica</a:t>
            </a:r>
            <a:r>
              <a:rPr lang="en-US" dirty="0" smtClean="0"/>
              <a:t> </a:t>
            </a:r>
            <a:r>
              <a:rPr lang="en-US" dirty="0" err="1" smtClean="0"/>
              <a:t>ed</a:t>
            </a:r>
            <a:r>
              <a:rPr lang="en-US" dirty="0" smtClean="0"/>
              <a:t> output </a:t>
            </a:r>
            <a:r>
              <a:rPr lang="en-US" dirty="0" err="1" smtClean="0"/>
              <a:t>cardiaco</a:t>
            </a:r>
            <a:r>
              <a:rPr lang="en-US" dirty="0" smtClean="0"/>
              <a:t>. </a:t>
            </a:r>
            <a:r>
              <a:rPr lang="en-US" dirty="0" err="1" smtClean="0"/>
              <a:t>Una</a:t>
            </a:r>
            <a:r>
              <a:rPr lang="en-US" baseline="0" dirty="0" smtClean="0"/>
              <a:t> </a:t>
            </a:r>
            <a:r>
              <a:rPr lang="en-US" baseline="0" dirty="0" err="1" smtClean="0"/>
              <a:t>aumentata</a:t>
            </a:r>
            <a:r>
              <a:rPr lang="en-US" baseline="0" dirty="0" smtClean="0"/>
              <a:t> </a:t>
            </a:r>
            <a:r>
              <a:rPr lang="en-US" baseline="0" dirty="0" err="1" smtClean="0"/>
              <a:t>pressione</a:t>
            </a:r>
            <a:r>
              <a:rPr lang="en-US" baseline="0" dirty="0" smtClean="0"/>
              <a:t> </a:t>
            </a:r>
            <a:r>
              <a:rPr lang="en-US" baseline="0" dirty="0" err="1" smtClean="0"/>
              <a:t>venosa</a:t>
            </a:r>
            <a:r>
              <a:rPr lang="en-US" baseline="0" dirty="0" smtClean="0"/>
              <a:t> </a:t>
            </a:r>
            <a:r>
              <a:rPr lang="en-US" baseline="0" dirty="0" err="1" smtClean="0"/>
              <a:t>renale</a:t>
            </a:r>
            <a:r>
              <a:rPr lang="en-US" baseline="0" dirty="0" smtClean="0"/>
              <a:t> </a:t>
            </a:r>
            <a:r>
              <a:rPr lang="en-US" baseline="0" dirty="0" err="1" smtClean="0"/>
              <a:t>riduce</a:t>
            </a:r>
            <a:r>
              <a:rPr lang="en-US" baseline="0" dirty="0" smtClean="0"/>
              <a:t> </a:t>
            </a:r>
            <a:r>
              <a:rPr lang="en-US" baseline="0" dirty="0" err="1" smtClean="0"/>
              <a:t>il</a:t>
            </a:r>
            <a:r>
              <a:rPr lang="en-US" baseline="0" dirty="0" smtClean="0"/>
              <a:t> </a:t>
            </a:r>
            <a:r>
              <a:rPr lang="en-US" baseline="0" dirty="0" err="1" smtClean="0"/>
              <a:t>gradiente</a:t>
            </a:r>
            <a:r>
              <a:rPr lang="en-US" baseline="0" dirty="0" smtClean="0"/>
              <a:t> </a:t>
            </a:r>
            <a:r>
              <a:rPr lang="en-US" baseline="0" dirty="0" err="1" smtClean="0"/>
              <a:t>pressorio</a:t>
            </a:r>
            <a:r>
              <a:rPr lang="en-US" baseline="0" dirty="0" smtClean="0"/>
              <a:t> </a:t>
            </a:r>
            <a:r>
              <a:rPr lang="en-US" baseline="0" dirty="0" err="1" smtClean="0"/>
              <a:t>venoso</a:t>
            </a:r>
            <a:r>
              <a:rPr lang="en-US" baseline="0" dirty="0" smtClean="0"/>
              <a:t> </a:t>
            </a:r>
            <a:r>
              <a:rPr lang="en-US" baseline="0" dirty="0" err="1" smtClean="0"/>
              <a:t>transrenale</a:t>
            </a:r>
            <a:r>
              <a:rPr lang="en-US" baseline="0" dirty="0" smtClean="0"/>
              <a:t> per </a:t>
            </a:r>
            <a:r>
              <a:rPr lang="en-US" dirty="0" smtClean="0"/>
              <a:t> RBF. </a:t>
            </a:r>
            <a:r>
              <a:rPr lang="it-IT" dirty="0" smtClean="0"/>
              <a:t>L</a:t>
            </a:r>
            <a:r>
              <a:rPr lang="en-US" dirty="0" smtClean="0"/>
              <a:t>’</a:t>
            </a:r>
            <a:r>
              <a:rPr lang="en-US" dirty="0" err="1" smtClean="0"/>
              <a:t>aumentata</a:t>
            </a:r>
            <a:r>
              <a:rPr lang="en-US" dirty="0" smtClean="0"/>
              <a:t> </a:t>
            </a:r>
            <a:r>
              <a:rPr lang="en-US" dirty="0" err="1" smtClean="0"/>
              <a:t>pressione</a:t>
            </a:r>
            <a:r>
              <a:rPr lang="en-US" dirty="0" smtClean="0"/>
              <a:t> </a:t>
            </a:r>
            <a:r>
              <a:rPr lang="en-US" dirty="0" err="1" smtClean="0"/>
              <a:t>interstiziale</a:t>
            </a:r>
            <a:r>
              <a:rPr lang="en-US" dirty="0" smtClean="0"/>
              <a:t> e </a:t>
            </a:r>
            <a:r>
              <a:rPr lang="en-US" dirty="0" err="1" smtClean="0"/>
              <a:t>tubulare</a:t>
            </a:r>
            <a:r>
              <a:rPr lang="en-US" dirty="0" smtClean="0"/>
              <a:t> </a:t>
            </a:r>
            <a:r>
              <a:rPr lang="en-US" dirty="0" err="1" smtClean="0"/>
              <a:t>può</a:t>
            </a:r>
            <a:r>
              <a:rPr lang="en-US" dirty="0" smtClean="0"/>
              <a:t> </a:t>
            </a:r>
            <a:r>
              <a:rPr lang="en-US" dirty="0" err="1" smtClean="0"/>
              <a:t>ridurre</a:t>
            </a:r>
            <a:r>
              <a:rPr lang="en-US" dirty="0" smtClean="0"/>
              <a:t> o </a:t>
            </a:r>
            <a:r>
              <a:rPr lang="en-US" dirty="0" err="1" smtClean="0"/>
              <a:t>abolire</a:t>
            </a:r>
            <a:r>
              <a:rPr lang="en-US" dirty="0" smtClean="0"/>
              <a:t> </a:t>
            </a:r>
            <a:r>
              <a:rPr lang="en-US" dirty="0" err="1" smtClean="0"/>
              <a:t>il</a:t>
            </a:r>
            <a:r>
              <a:rPr lang="en-US" dirty="0" smtClean="0"/>
              <a:t> </a:t>
            </a:r>
            <a:r>
              <a:rPr lang="en-US" dirty="0" err="1" smtClean="0"/>
              <a:t>gradiente</a:t>
            </a:r>
            <a:r>
              <a:rPr lang="en-US" dirty="0" smtClean="0"/>
              <a:t> </a:t>
            </a:r>
            <a:r>
              <a:rPr lang="en-US" dirty="0" err="1" smtClean="0"/>
              <a:t>pressorio</a:t>
            </a:r>
            <a:r>
              <a:rPr lang="en-US" dirty="0" smtClean="0"/>
              <a:t> di </a:t>
            </a:r>
            <a:r>
              <a:rPr lang="en-US" dirty="0" err="1" smtClean="0"/>
              <a:t>filtrazione</a:t>
            </a:r>
            <a:r>
              <a:rPr lang="en-US" dirty="0" smtClean="0"/>
              <a:t> </a:t>
            </a:r>
            <a:r>
              <a:rPr lang="en-US" dirty="0" err="1" smtClean="0"/>
              <a:t>netto</a:t>
            </a:r>
            <a:r>
              <a:rPr lang="en-US" dirty="0" smtClean="0"/>
              <a:t>. </a:t>
            </a:r>
            <a:r>
              <a:rPr lang="it-IT" dirty="0" smtClean="0"/>
              <a:t>U</a:t>
            </a:r>
            <a:r>
              <a:rPr lang="en-US" dirty="0" err="1" smtClean="0"/>
              <a:t>na</a:t>
            </a:r>
            <a:r>
              <a:rPr lang="en-US" dirty="0" smtClean="0"/>
              <a:t> </a:t>
            </a:r>
            <a:r>
              <a:rPr lang="en-US" dirty="0" err="1" smtClean="0"/>
              <a:t>aumentata</a:t>
            </a:r>
            <a:r>
              <a:rPr lang="en-US" dirty="0" smtClean="0"/>
              <a:t> </a:t>
            </a:r>
            <a:r>
              <a:rPr lang="en-US" dirty="0" err="1" smtClean="0"/>
              <a:t>resistenza</a:t>
            </a:r>
            <a:r>
              <a:rPr lang="en-US" dirty="0" smtClean="0"/>
              <a:t> </a:t>
            </a:r>
            <a:r>
              <a:rPr lang="en-US" dirty="0" err="1" smtClean="0"/>
              <a:t>preglomerulare</a:t>
            </a:r>
            <a:r>
              <a:rPr lang="en-US" dirty="0" smtClean="0"/>
              <a:t> , in </a:t>
            </a:r>
            <a:r>
              <a:rPr lang="en-US" dirty="0" err="1" smtClean="0"/>
              <a:t>risposta</a:t>
            </a:r>
            <a:r>
              <a:rPr lang="en-US" dirty="0" smtClean="0"/>
              <a:t> al </a:t>
            </a:r>
            <a:r>
              <a:rPr lang="en-US" dirty="0" err="1" smtClean="0"/>
              <a:t>danno</a:t>
            </a:r>
            <a:r>
              <a:rPr lang="en-US" dirty="0" smtClean="0"/>
              <a:t> </a:t>
            </a:r>
            <a:r>
              <a:rPr lang="en-US" dirty="0" err="1" smtClean="0"/>
              <a:t>tubulare</a:t>
            </a:r>
            <a:r>
              <a:rPr lang="en-US" dirty="0" smtClean="0"/>
              <a:t>, </a:t>
            </a:r>
            <a:r>
              <a:rPr lang="en-US" dirty="0" err="1" smtClean="0"/>
              <a:t>ulteriormente</a:t>
            </a:r>
            <a:r>
              <a:rPr lang="en-US" dirty="0" smtClean="0"/>
              <a:t> </a:t>
            </a:r>
            <a:r>
              <a:rPr lang="en-US" dirty="0" err="1" smtClean="0"/>
              <a:t>riduce</a:t>
            </a:r>
            <a:r>
              <a:rPr lang="en-US" dirty="0" smtClean="0"/>
              <a:t>  RBF e la </a:t>
            </a:r>
            <a:r>
              <a:rPr lang="en-US" dirty="0" err="1" smtClean="0"/>
              <a:t>pressione</a:t>
            </a:r>
            <a:r>
              <a:rPr lang="en-US" dirty="0" smtClean="0"/>
              <a:t> </a:t>
            </a:r>
            <a:r>
              <a:rPr lang="en-US" dirty="0" err="1" smtClean="0"/>
              <a:t>idrostatica</a:t>
            </a:r>
            <a:r>
              <a:rPr lang="en-US" dirty="0" smtClean="0"/>
              <a:t> </a:t>
            </a:r>
            <a:r>
              <a:rPr lang="en-US" dirty="0" err="1" smtClean="0"/>
              <a:t>capillare</a:t>
            </a:r>
            <a:r>
              <a:rPr lang="en-US" dirty="0" smtClean="0"/>
              <a:t> </a:t>
            </a:r>
            <a:r>
              <a:rPr lang="en-US" dirty="0" err="1" smtClean="0"/>
              <a:t>glomerulare</a:t>
            </a:r>
            <a:r>
              <a:rPr lang="en-US" dirty="0" smtClean="0"/>
              <a:t>, la </a:t>
            </a:r>
            <a:r>
              <a:rPr lang="en-US" dirty="0" err="1" smtClean="0"/>
              <a:t>ipercloremia</a:t>
            </a:r>
            <a:r>
              <a:rPr lang="en-US" dirty="0" smtClean="0"/>
              <a:t> </a:t>
            </a:r>
            <a:r>
              <a:rPr lang="en-US" dirty="0" err="1" smtClean="0"/>
              <a:t>potrebbe</a:t>
            </a:r>
            <a:r>
              <a:rPr lang="en-US" dirty="0" smtClean="0"/>
              <a:t> </a:t>
            </a:r>
            <a:r>
              <a:rPr lang="en-US" dirty="0" err="1" smtClean="0"/>
              <a:t>contribuire</a:t>
            </a:r>
            <a:r>
              <a:rPr lang="en-US" baseline="0" dirty="0" smtClean="0"/>
              <a:t> a </a:t>
            </a:r>
            <a:r>
              <a:rPr lang="en-US" baseline="0" dirty="0" err="1" smtClean="0"/>
              <a:t>questo</a:t>
            </a:r>
            <a:r>
              <a:rPr lang="en-US" baseline="0" dirty="0" smtClean="0"/>
              <a:t> </a:t>
            </a:r>
            <a:r>
              <a:rPr lang="en-US" baseline="0" dirty="0" err="1" smtClean="0"/>
              <a:t>effetto</a:t>
            </a:r>
            <a:r>
              <a:rPr lang="en-US" baseline="0" dirty="0" smtClean="0"/>
              <a:t>. </a:t>
            </a:r>
            <a:r>
              <a:rPr lang="it-IT" baseline="0" dirty="0" smtClean="0"/>
              <a:t>L</a:t>
            </a:r>
            <a:r>
              <a:rPr lang="en-US" baseline="0" dirty="0" smtClean="0"/>
              <a:t>o </a:t>
            </a:r>
            <a:r>
              <a:rPr lang="en-US" baseline="0" dirty="0" err="1" smtClean="0"/>
              <a:t>sviluppo</a:t>
            </a:r>
            <a:r>
              <a:rPr lang="en-US" baseline="0" dirty="0" smtClean="0"/>
              <a:t> di </a:t>
            </a:r>
            <a:r>
              <a:rPr lang="en-US" baseline="0" dirty="0" err="1" smtClean="0"/>
              <a:t>ipertensione</a:t>
            </a:r>
            <a:r>
              <a:rPr lang="en-US" baseline="0" dirty="0" smtClean="0"/>
              <a:t> intra-</a:t>
            </a:r>
            <a:r>
              <a:rPr lang="en-US" baseline="0" dirty="0" err="1" smtClean="0"/>
              <a:t>addominale</a:t>
            </a:r>
            <a:r>
              <a:rPr lang="en-US" baseline="0" dirty="0" smtClean="0"/>
              <a:t> </a:t>
            </a:r>
            <a:r>
              <a:rPr lang="en-US" baseline="0" dirty="0" err="1" smtClean="0"/>
              <a:t>riduce</a:t>
            </a:r>
            <a:r>
              <a:rPr lang="en-US" baseline="0" dirty="0" smtClean="0"/>
              <a:t> </a:t>
            </a:r>
            <a:r>
              <a:rPr lang="en-US" baseline="0" dirty="0" err="1" smtClean="0"/>
              <a:t>il</a:t>
            </a:r>
            <a:r>
              <a:rPr lang="en-US" baseline="0" dirty="0" smtClean="0"/>
              <a:t> </a:t>
            </a:r>
            <a:r>
              <a:rPr lang="en-US" baseline="0" dirty="0" err="1" smtClean="0"/>
              <a:t>drenaggio</a:t>
            </a:r>
            <a:r>
              <a:rPr lang="en-US" baseline="0" dirty="0" smtClean="0"/>
              <a:t> </a:t>
            </a:r>
            <a:r>
              <a:rPr lang="en-US" baseline="0" dirty="0" err="1" smtClean="0"/>
              <a:t>venoso</a:t>
            </a:r>
            <a:r>
              <a:rPr lang="en-US" baseline="0" dirty="0" smtClean="0"/>
              <a:t> e </a:t>
            </a:r>
            <a:r>
              <a:rPr lang="en-US" baseline="0" dirty="0" err="1" smtClean="0"/>
              <a:t>comprime</a:t>
            </a:r>
            <a:r>
              <a:rPr lang="en-US" baseline="0" dirty="0" smtClean="0"/>
              <a:t> </a:t>
            </a:r>
            <a:r>
              <a:rPr lang="en-US" baseline="0" dirty="0" err="1" smtClean="0"/>
              <a:t>dall’esterno</a:t>
            </a:r>
            <a:r>
              <a:rPr lang="en-US" baseline="0" dirty="0" smtClean="0"/>
              <a:t> </a:t>
            </a:r>
            <a:r>
              <a:rPr lang="en-US" baseline="0" dirty="0" err="1" smtClean="0"/>
              <a:t>il</a:t>
            </a:r>
            <a:r>
              <a:rPr lang="en-US" baseline="0" dirty="0" smtClean="0"/>
              <a:t> </a:t>
            </a:r>
            <a:r>
              <a:rPr lang="en-US" baseline="0" dirty="0" err="1" smtClean="0"/>
              <a:t>rene</a:t>
            </a:r>
            <a:r>
              <a:rPr lang="en-US" baseline="0" dirty="0" smtClean="0"/>
              <a:t>. </a:t>
            </a:r>
            <a:r>
              <a:rPr lang="en-US" dirty="0" err="1" smtClean="0"/>
              <a:t>Abbreviazioni</a:t>
            </a:r>
            <a:r>
              <a:rPr lang="en-US" baseline="0" dirty="0" smtClean="0"/>
              <a:t> </a:t>
            </a:r>
            <a:r>
              <a:rPr lang="en-US" dirty="0" smtClean="0"/>
              <a:t>: AKI, acute kidney injury; GFR, glomerular filtration rate; RBF, renal blood flow.</a:t>
            </a:r>
            <a:endParaRPr lang="it-IT" dirty="0"/>
          </a:p>
        </p:txBody>
      </p:sp>
      <p:sp>
        <p:nvSpPr>
          <p:cNvPr id="4" name="Segnaposto numero diapositiva 3"/>
          <p:cNvSpPr>
            <a:spLocks noGrp="1"/>
          </p:cNvSpPr>
          <p:nvPr>
            <p:ph type="sldNum" sz="quarter" idx="10"/>
          </p:nvPr>
        </p:nvSpPr>
        <p:spPr/>
        <p:txBody>
          <a:bodyPr/>
          <a:lstStyle/>
          <a:p>
            <a:fld id="{08ACA37D-89F7-5E41-851F-322E12ADA36F}" type="slidenum">
              <a:rPr lang="it-IT" smtClean="0"/>
              <a:pPr/>
              <a:t>25</a:t>
            </a:fld>
            <a:endParaRPr lang="it-IT"/>
          </a:p>
        </p:txBody>
      </p:sp>
    </p:spTree>
    <p:extLst>
      <p:ext uri="{BB962C8B-B14F-4D97-AF65-F5344CB8AC3E}">
        <p14:creationId xmlns:p14="http://schemas.microsoft.com/office/powerpoint/2010/main" xmlns="" val="3098571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L</a:t>
            </a:r>
            <a:r>
              <a:rPr lang="en-US" dirty="0" smtClean="0"/>
              <a:t>a </a:t>
            </a:r>
            <a:r>
              <a:rPr lang="en-US" dirty="0" err="1" smtClean="0"/>
              <a:t>infiammazione</a:t>
            </a:r>
            <a:r>
              <a:rPr lang="en-US" dirty="0" smtClean="0"/>
              <a:t> </a:t>
            </a:r>
            <a:r>
              <a:rPr lang="en-US" dirty="0" err="1" smtClean="0"/>
              <a:t>sistemica</a:t>
            </a:r>
            <a:r>
              <a:rPr lang="en-US" dirty="0" smtClean="0"/>
              <a:t> </a:t>
            </a:r>
            <a:r>
              <a:rPr lang="en-US" dirty="0" err="1" smtClean="0"/>
              <a:t>porta</a:t>
            </a:r>
            <a:r>
              <a:rPr lang="en-US" dirty="0" smtClean="0"/>
              <a:t> ad </a:t>
            </a:r>
            <a:r>
              <a:rPr lang="en-US" dirty="0" err="1" smtClean="0"/>
              <a:t>una</a:t>
            </a:r>
            <a:r>
              <a:rPr lang="en-US" dirty="0" smtClean="0"/>
              <a:t> </a:t>
            </a:r>
            <a:r>
              <a:rPr lang="en-US" dirty="0" err="1" smtClean="0"/>
              <a:t>aumentata</a:t>
            </a:r>
            <a:r>
              <a:rPr lang="en-US" dirty="0" smtClean="0"/>
              <a:t> </a:t>
            </a:r>
            <a:r>
              <a:rPr lang="en-US" dirty="0" err="1" smtClean="0"/>
              <a:t>permeabilità</a:t>
            </a:r>
            <a:r>
              <a:rPr lang="en-US" dirty="0" smtClean="0"/>
              <a:t> </a:t>
            </a:r>
            <a:r>
              <a:rPr lang="en-US" dirty="0" err="1" smtClean="0"/>
              <a:t>capillare</a:t>
            </a:r>
            <a:r>
              <a:rPr lang="en-US" dirty="0" smtClean="0"/>
              <a:t> e </a:t>
            </a:r>
            <a:r>
              <a:rPr lang="en-US" dirty="0" err="1" smtClean="0"/>
              <a:t>perdita</a:t>
            </a:r>
            <a:r>
              <a:rPr lang="en-US" baseline="0" dirty="0" smtClean="0"/>
              <a:t> del </a:t>
            </a:r>
            <a:r>
              <a:rPr lang="en-US" baseline="0" dirty="0" err="1" smtClean="0"/>
              <a:t>gradiente</a:t>
            </a:r>
            <a:r>
              <a:rPr lang="en-US" baseline="0" dirty="0" smtClean="0"/>
              <a:t> </a:t>
            </a:r>
            <a:r>
              <a:rPr lang="en-US" baseline="0" dirty="0" err="1" smtClean="0"/>
              <a:t>colloido</a:t>
            </a:r>
            <a:r>
              <a:rPr lang="en-US" baseline="0" dirty="0" smtClean="0"/>
              <a:t> </a:t>
            </a:r>
            <a:r>
              <a:rPr lang="en-US" baseline="0" dirty="0" err="1" smtClean="0"/>
              <a:t>osmotico</a:t>
            </a:r>
            <a:r>
              <a:rPr lang="en-US" baseline="0" dirty="0" smtClean="0"/>
              <a:t>, </a:t>
            </a:r>
            <a:r>
              <a:rPr lang="en-US" baseline="0" dirty="0" err="1" smtClean="0"/>
              <a:t>esacerbato</a:t>
            </a:r>
            <a:r>
              <a:rPr lang="en-US" baseline="0" dirty="0" smtClean="0"/>
              <a:t> </a:t>
            </a:r>
            <a:r>
              <a:rPr lang="en-US" baseline="0" dirty="0" err="1" smtClean="0"/>
              <a:t>dalla</a:t>
            </a:r>
            <a:r>
              <a:rPr lang="en-US" baseline="0" dirty="0" smtClean="0"/>
              <a:t> </a:t>
            </a:r>
            <a:r>
              <a:rPr lang="en-US" baseline="0" dirty="0" err="1" smtClean="0"/>
              <a:t>ipoalbuminemia</a:t>
            </a:r>
            <a:r>
              <a:rPr lang="en-US" baseline="0" dirty="0" smtClean="0"/>
              <a:t> </a:t>
            </a:r>
            <a:r>
              <a:rPr lang="en-US" baseline="0" dirty="0" err="1" smtClean="0"/>
              <a:t>della</a:t>
            </a:r>
            <a:r>
              <a:rPr lang="en-US" baseline="0" dirty="0" smtClean="0"/>
              <a:t> </a:t>
            </a:r>
            <a:r>
              <a:rPr lang="en-US" baseline="0" dirty="0" err="1" smtClean="0"/>
              <a:t>malattia</a:t>
            </a:r>
            <a:r>
              <a:rPr lang="en-US" baseline="0" dirty="0" smtClean="0"/>
              <a:t> </a:t>
            </a:r>
            <a:r>
              <a:rPr lang="en-US" baseline="0" dirty="0" err="1" smtClean="0"/>
              <a:t>acuta</a:t>
            </a:r>
            <a:r>
              <a:rPr lang="en-US" baseline="0" dirty="0" smtClean="0"/>
              <a:t> . Di </a:t>
            </a:r>
            <a:r>
              <a:rPr lang="en-US" baseline="0" dirty="0" err="1" smtClean="0"/>
              <a:t>conseguenza</a:t>
            </a:r>
            <a:r>
              <a:rPr lang="en-US" baseline="0" dirty="0" smtClean="0"/>
              <a:t>, </a:t>
            </a:r>
            <a:r>
              <a:rPr lang="it-IT" baseline="0" dirty="0" smtClean="0"/>
              <a:t>I</a:t>
            </a:r>
            <a:r>
              <a:rPr lang="en-US" baseline="0" dirty="0" smtClean="0"/>
              <a:t> </a:t>
            </a:r>
            <a:r>
              <a:rPr lang="en-US" baseline="0" dirty="0" err="1" smtClean="0"/>
              <a:t>fluidi</a:t>
            </a:r>
            <a:r>
              <a:rPr lang="en-US" baseline="0" dirty="0" smtClean="0"/>
              <a:t> </a:t>
            </a:r>
            <a:r>
              <a:rPr lang="en-US" baseline="0" dirty="0" err="1" smtClean="0"/>
              <a:t>esogeni</a:t>
            </a:r>
            <a:r>
              <a:rPr lang="en-US" baseline="0" dirty="0" smtClean="0"/>
              <a:t> </a:t>
            </a:r>
            <a:r>
              <a:rPr lang="en-US" baseline="0" dirty="0" err="1" smtClean="0"/>
              <a:t>più</a:t>
            </a:r>
            <a:r>
              <a:rPr lang="en-US" baseline="0" dirty="0" smtClean="0"/>
              <a:t> </a:t>
            </a:r>
            <a:r>
              <a:rPr lang="en-US" baseline="0" dirty="0" err="1" smtClean="0"/>
              <a:t>rapidamente</a:t>
            </a:r>
            <a:r>
              <a:rPr lang="en-US" baseline="0" dirty="0" smtClean="0"/>
              <a:t> </a:t>
            </a:r>
            <a:r>
              <a:rPr lang="en-US" baseline="0" dirty="0" err="1" smtClean="0"/>
              <a:t>passano</a:t>
            </a:r>
            <a:r>
              <a:rPr lang="en-US" baseline="0" dirty="0" smtClean="0"/>
              <a:t> </a:t>
            </a:r>
            <a:r>
              <a:rPr lang="en-US" baseline="0" dirty="0" err="1" smtClean="0"/>
              <a:t>nel</a:t>
            </a:r>
            <a:r>
              <a:rPr lang="en-US" baseline="0" dirty="0" smtClean="0"/>
              <a:t> </a:t>
            </a:r>
            <a:r>
              <a:rPr lang="en-US" baseline="0" dirty="0" err="1" smtClean="0"/>
              <a:t>comparto</a:t>
            </a:r>
            <a:r>
              <a:rPr lang="en-US" baseline="0" dirty="0" smtClean="0"/>
              <a:t> </a:t>
            </a:r>
            <a:r>
              <a:rPr lang="en-US" baseline="0" dirty="0" err="1" smtClean="0"/>
              <a:t>extracellulare</a:t>
            </a:r>
            <a:r>
              <a:rPr lang="en-US" baseline="0" dirty="0" smtClean="0"/>
              <a:t> </a:t>
            </a:r>
            <a:r>
              <a:rPr lang="en-US" baseline="0" dirty="0" err="1" smtClean="0"/>
              <a:t>mentre</a:t>
            </a:r>
            <a:r>
              <a:rPr lang="en-US" baseline="0" dirty="0" smtClean="0"/>
              <a:t> </a:t>
            </a:r>
            <a:r>
              <a:rPr lang="en-US" baseline="0" dirty="0" err="1" smtClean="0"/>
              <a:t>il</a:t>
            </a:r>
            <a:r>
              <a:rPr lang="en-US" baseline="0" dirty="0" smtClean="0"/>
              <a:t> </a:t>
            </a:r>
            <a:r>
              <a:rPr lang="en-US" baseline="0" dirty="0" err="1" smtClean="0"/>
              <a:t>fluido</a:t>
            </a:r>
            <a:r>
              <a:rPr lang="en-US" baseline="0" dirty="0" smtClean="0"/>
              <a:t> </a:t>
            </a:r>
            <a:r>
              <a:rPr lang="en-US" baseline="0" dirty="0" err="1" smtClean="0"/>
              <a:t>interstiziale</a:t>
            </a:r>
            <a:r>
              <a:rPr lang="en-US" baseline="0" dirty="0" smtClean="0"/>
              <a:t> </a:t>
            </a:r>
            <a:r>
              <a:rPr lang="en-US" baseline="0" dirty="0" err="1" smtClean="0"/>
              <a:t>più</a:t>
            </a:r>
            <a:r>
              <a:rPr lang="en-US" baseline="0" dirty="0" smtClean="0"/>
              <a:t> lentamente “</a:t>
            </a:r>
            <a:r>
              <a:rPr lang="en-US" dirty="0" smtClean="0"/>
              <a:t>refill “ al </a:t>
            </a:r>
            <a:r>
              <a:rPr lang="en-US" dirty="0" err="1" smtClean="0"/>
              <a:t>compartimento</a:t>
            </a:r>
            <a:r>
              <a:rPr lang="en-US" dirty="0" smtClean="0"/>
              <a:t> </a:t>
            </a:r>
            <a:r>
              <a:rPr lang="en-US" dirty="0" err="1" smtClean="0"/>
              <a:t>vascolare</a:t>
            </a:r>
            <a:r>
              <a:rPr lang="en-US" dirty="0" smtClean="0"/>
              <a:t> </a:t>
            </a:r>
            <a:r>
              <a:rPr lang="en-US" dirty="0" err="1" smtClean="0"/>
              <a:t>durante</a:t>
            </a:r>
            <a:r>
              <a:rPr lang="en-US" dirty="0" smtClean="0"/>
              <a:t> la </a:t>
            </a:r>
            <a:r>
              <a:rPr lang="en-US" dirty="0" err="1" smtClean="0"/>
              <a:t>ultrafiltrazione</a:t>
            </a:r>
            <a:endParaRPr lang="it-IT" dirty="0"/>
          </a:p>
        </p:txBody>
      </p:sp>
      <p:sp>
        <p:nvSpPr>
          <p:cNvPr id="4" name="Segnaposto numero diapositiva 3"/>
          <p:cNvSpPr>
            <a:spLocks noGrp="1"/>
          </p:cNvSpPr>
          <p:nvPr>
            <p:ph type="sldNum" sz="quarter" idx="10"/>
          </p:nvPr>
        </p:nvSpPr>
        <p:spPr/>
        <p:txBody>
          <a:bodyPr/>
          <a:lstStyle/>
          <a:p>
            <a:fld id="{08ACA37D-89F7-5E41-851F-322E12ADA36F}" type="slidenum">
              <a:rPr lang="it-IT" smtClean="0"/>
              <a:pPr/>
              <a:t>26</a:t>
            </a:fld>
            <a:endParaRPr lang="it-IT"/>
          </a:p>
        </p:txBody>
      </p:sp>
    </p:spTree>
    <p:extLst>
      <p:ext uri="{BB962C8B-B14F-4D97-AF65-F5344CB8AC3E}">
        <p14:creationId xmlns:p14="http://schemas.microsoft.com/office/powerpoint/2010/main" xmlns="" val="3183866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Tra i </a:t>
            </a:r>
            <a:r>
              <a:rPr lang="it-IT" dirty="0" err="1" smtClean="0"/>
              <a:t>biomarcatori</a:t>
            </a:r>
            <a:r>
              <a:rPr lang="it-IT" dirty="0" smtClean="0"/>
              <a:t> il più frequentemente utilizzato è il BNP il cui valore predittivo positivo per insufficienza</a:t>
            </a:r>
            <a:r>
              <a:rPr lang="it-IT" baseline="0" dirty="0" smtClean="0"/>
              <a:t> cardiaca è nel </a:t>
            </a:r>
            <a:r>
              <a:rPr lang="it-IT" baseline="0" dirty="0" err="1" smtClean="0"/>
              <a:t>range</a:t>
            </a:r>
            <a:r>
              <a:rPr lang="it-IT" baseline="0" dirty="0" smtClean="0"/>
              <a:t> del 90%. Nella insufficienza renale i livelli aumentano con la severità del danno renale.</a:t>
            </a:r>
            <a:endParaRPr lang="it-IT" dirty="0"/>
          </a:p>
        </p:txBody>
      </p:sp>
      <p:sp>
        <p:nvSpPr>
          <p:cNvPr id="4" name="Segnaposto numero diapositiva 3"/>
          <p:cNvSpPr>
            <a:spLocks noGrp="1"/>
          </p:cNvSpPr>
          <p:nvPr>
            <p:ph type="sldNum" sz="quarter" idx="10"/>
          </p:nvPr>
        </p:nvSpPr>
        <p:spPr/>
        <p:txBody>
          <a:bodyPr/>
          <a:lstStyle/>
          <a:p>
            <a:fld id="{08ACA37D-89F7-5E41-851F-322E12ADA36F}" type="slidenum">
              <a:rPr lang="it-IT" smtClean="0"/>
              <a:pPr/>
              <a:t>28</a:t>
            </a:fld>
            <a:endParaRPr lang="it-IT"/>
          </a:p>
        </p:txBody>
      </p:sp>
    </p:spTree>
    <p:extLst>
      <p:ext uri="{BB962C8B-B14F-4D97-AF65-F5344CB8AC3E}">
        <p14:creationId xmlns:p14="http://schemas.microsoft.com/office/powerpoint/2010/main" xmlns="" val="2050192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La dialisi peritoneale (DP) offre una alternativa intracorporea alla ultrafiltrazione extracorporea; non è utilizzabile in acuto ma diversi studi di coorte ed una position statement del gruppo italiano</a:t>
            </a:r>
            <a:r>
              <a:rPr lang="it-IT" baseline="0" dirty="0" smtClean="0"/>
              <a:t> di dialisi peritoneale della Società Italiana di Nefrologia, suggeriscono il ricorso nei casi di assenza di controindicazioni alla DP e IRC associata a insufficienza cardiaca scompensata stadio D. la UF peritoneale si associa ad alcuni importanti parametri: a) preservazione della diuresi residua b) stabilità emodinamica c) aumento clearance del sodio e delle medie molecole </a:t>
            </a:r>
            <a:endParaRPr lang="it-IT" dirty="0"/>
          </a:p>
        </p:txBody>
      </p:sp>
      <p:sp>
        <p:nvSpPr>
          <p:cNvPr id="4" name="Segnaposto numero diapositiva 3"/>
          <p:cNvSpPr>
            <a:spLocks noGrp="1"/>
          </p:cNvSpPr>
          <p:nvPr>
            <p:ph type="sldNum" sz="quarter" idx="10"/>
          </p:nvPr>
        </p:nvSpPr>
        <p:spPr/>
        <p:txBody>
          <a:bodyPr/>
          <a:lstStyle/>
          <a:p>
            <a:fld id="{08ACA37D-89F7-5E41-851F-322E12ADA36F}" type="slidenum">
              <a:rPr lang="it-IT" smtClean="0"/>
              <a:pPr/>
              <a:t>32</a:t>
            </a:fld>
            <a:endParaRPr lang="it-IT"/>
          </a:p>
        </p:txBody>
      </p:sp>
    </p:spTree>
    <p:extLst>
      <p:ext uri="{BB962C8B-B14F-4D97-AF65-F5344CB8AC3E}">
        <p14:creationId xmlns:p14="http://schemas.microsoft.com/office/powerpoint/2010/main" xmlns="" val="3941751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Una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raccomandazione</a:t>
            </a:r>
            <a:r>
              <a:rPr lang="en-US" sz="1200" b="0" i="0" u="none" strike="noStrike" kern="1200" baseline="0" dirty="0" smtClean="0">
                <a:solidFill>
                  <a:schemeClr val="tx1"/>
                </a:solidFill>
                <a:latin typeface="+mn-lt"/>
                <a:ea typeface="+mn-ea"/>
                <a:cs typeface="+mn-cs"/>
              </a:rPr>
              <a:t> di </a:t>
            </a:r>
            <a:r>
              <a:rPr lang="en-US" sz="1200" b="0" i="0" u="none" strike="noStrike" kern="1200" baseline="0" dirty="0" err="1" smtClean="0">
                <a:solidFill>
                  <a:schemeClr val="tx1"/>
                </a:solidFill>
                <a:latin typeface="+mn-lt"/>
                <a:ea typeface="+mn-ea"/>
                <a:cs typeface="+mn-cs"/>
              </a:rPr>
              <a:t>livello</a:t>
            </a:r>
            <a:r>
              <a:rPr lang="en-US" sz="1200" b="0" i="0" u="none" strike="noStrike" kern="1200" baseline="0" dirty="0" smtClean="0">
                <a:solidFill>
                  <a:schemeClr val="tx1"/>
                </a:solidFill>
                <a:latin typeface="+mn-lt"/>
                <a:ea typeface="+mn-ea"/>
                <a:cs typeface="+mn-cs"/>
              </a:rPr>
              <a:t> di </a:t>
            </a:r>
            <a:r>
              <a:rPr lang="en-US" sz="1200" b="0" i="0" u="none" strike="noStrike" kern="1200" baseline="0" dirty="0" err="1" smtClean="0">
                <a:solidFill>
                  <a:schemeClr val="tx1"/>
                </a:solidFill>
                <a:latin typeface="+mn-lt"/>
                <a:ea typeface="+mn-ea"/>
                <a:cs typeface="+mn-cs"/>
              </a:rPr>
              <a:t>evidenza</a:t>
            </a:r>
            <a:r>
              <a:rPr lang="en-US" sz="1200" b="0" i="0" u="none" strike="noStrike" kern="1200" baseline="0" dirty="0" smtClean="0">
                <a:solidFill>
                  <a:schemeClr val="tx1"/>
                </a:solidFill>
                <a:latin typeface="+mn-lt"/>
                <a:ea typeface="+mn-ea"/>
                <a:cs typeface="+mn-cs"/>
              </a:rPr>
              <a:t> A  B or C non </a:t>
            </a:r>
            <a:r>
              <a:rPr lang="en-US" sz="1200" b="0" i="0" u="none" strike="noStrike" kern="1200" baseline="0" dirty="0" err="1" smtClean="0">
                <a:solidFill>
                  <a:schemeClr val="tx1"/>
                </a:solidFill>
                <a:latin typeface="+mn-lt"/>
                <a:ea typeface="+mn-ea"/>
                <a:cs typeface="+mn-cs"/>
              </a:rPr>
              <a:t>implica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che</a:t>
            </a:r>
            <a:r>
              <a:rPr lang="en-US" sz="1200" b="0" i="0" u="none" strike="noStrike" kern="1200" baseline="0" dirty="0" smtClean="0">
                <a:solidFill>
                  <a:schemeClr val="tx1"/>
                </a:solidFill>
                <a:latin typeface="+mn-lt"/>
                <a:ea typeface="+mn-ea"/>
                <a:cs typeface="+mn-cs"/>
              </a:rPr>
              <a:t> la </a:t>
            </a:r>
            <a:r>
              <a:rPr lang="en-US" sz="1200" b="0" i="0" u="none" strike="noStrike" kern="1200" baseline="0" dirty="0" err="1" smtClean="0">
                <a:solidFill>
                  <a:schemeClr val="tx1"/>
                </a:solidFill>
                <a:latin typeface="+mn-lt"/>
                <a:ea typeface="+mn-ea"/>
                <a:cs typeface="+mn-cs"/>
              </a:rPr>
              <a:t>raccomandazione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è</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debole</a:t>
            </a:r>
            <a:r>
              <a:rPr lang="en-US" sz="1200" b="0" i="0" u="none" strike="noStrike" kern="1200" baseline="0" dirty="0" smtClean="0">
                <a:solidFill>
                  <a:schemeClr val="tx1"/>
                </a:solidFill>
                <a:latin typeface="+mn-lt"/>
                <a:ea typeface="+mn-ea"/>
                <a:cs typeface="+mn-cs"/>
              </a:rPr>
              <a:t> .  </a:t>
            </a:r>
            <a:r>
              <a:rPr lang="it-IT" sz="1200" b="0" i="0" u="none" strike="noStrike" kern="1200" baseline="0" dirty="0" smtClean="0">
                <a:solidFill>
                  <a:schemeClr val="tx1"/>
                </a:solidFill>
                <a:latin typeface="+mn-lt"/>
                <a:ea typeface="+mn-ea"/>
                <a:cs typeface="+mn-cs"/>
              </a:rPr>
              <a:t>M</a:t>
            </a:r>
            <a:r>
              <a:rPr lang="en-US" sz="1200" b="0" i="0" u="none" strike="noStrike" kern="1200" baseline="0" dirty="0" err="1" smtClean="0">
                <a:solidFill>
                  <a:schemeClr val="tx1"/>
                </a:solidFill>
                <a:latin typeface="+mn-lt"/>
                <a:ea typeface="+mn-ea"/>
                <a:cs typeface="+mn-cs"/>
              </a:rPr>
              <a:t>olte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importanti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questioni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cliniche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indirizzate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alle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linee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guida</a:t>
            </a:r>
            <a:r>
              <a:rPr lang="en-US" sz="1200" b="0" i="0" u="none" strike="noStrike" kern="1200" baseline="0" dirty="0" smtClean="0">
                <a:solidFill>
                  <a:schemeClr val="tx1"/>
                </a:solidFill>
                <a:latin typeface="+mn-lt"/>
                <a:ea typeface="+mn-ea"/>
                <a:cs typeface="+mn-cs"/>
              </a:rPr>
              <a:t>, non </a:t>
            </a:r>
            <a:r>
              <a:rPr lang="en-US" sz="1200" b="0" i="0" u="none" strike="noStrike" kern="1200" baseline="0" dirty="0" err="1" smtClean="0">
                <a:solidFill>
                  <a:schemeClr val="tx1"/>
                </a:solidFill>
                <a:latin typeface="+mn-lt"/>
                <a:ea typeface="+mn-ea"/>
                <a:cs typeface="+mn-cs"/>
              </a:rPr>
              <a:t>derivano</a:t>
            </a:r>
            <a:r>
              <a:rPr lang="en-US" sz="1200" b="0" i="0" u="none" strike="noStrike" kern="1200" baseline="0" dirty="0" smtClean="0">
                <a:solidFill>
                  <a:schemeClr val="tx1"/>
                </a:solidFill>
                <a:latin typeface="+mn-lt"/>
                <a:ea typeface="+mn-ea"/>
                <a:cs typeface="+mn-cs"/>
              </a:rPr>
              <a:t> di per se </a:t>
            </a:r>
            <a:r>
              <a:rPr lang="en-US" sz="1200" b="0" i="0" u="none" strike="noStrike" kern="1200" baseline="0" dirty="0" err="1" smtClean="0">
                <a:solidFill>
                  <a:schemeClr val="tx1"/>
                </a:solidFill>
                <a:latin typeface="+mn-lt"/>
                <a:ea typeface="+mn-ea"/>
                <a:cs typeface="+mn-cs"/>
              </a:rPr>
              <a:t>stesse</a:t>
            </a:r>
            <a:r>
              <a:rPr lang="en-US" sz="1200" b="0" i="0" u="none" strike="noStrike" kern="1200" baseline="0" dirty="0" smtClean="0">
                <a:solidFill>
                  <a:schemeClr val="tx1"/>
                </a:solidFill>
                <a:latin typeface="+mn-lt"/>
                <a:ea typeface="+mn-ea"/>
                <a:cs typeface="+mn-cs"/>
              </a:rPr>
              <a:t> da trails </a:t>
            </a:r>
            <a:r>
              <a:rPr lang="en-US" sz="1200" b="0" i="0" u="none" strike="noStrike" kern="1200" baseline="0" dirty="0" err="1" smtClean="0">
                <a:solidFill>
                  <a:schemeClr val="tx1"/>
                </a:solidFill>
                <a:latin typeface="+mn-lt"/>
                <a:ea typeface="+mn-ea"/>
                <a:cs typeface="+mn-cs"/>
              </a:rPr>
              <a:t>clinici</a:t>
            </a:r>
            <a:r>
              <a:rPr lang="en-US"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N</a:t>
            </a:r>
            <a:r>
              <a:rPr lang="en-US" sz="1200" b="0" i="0" u="none" strike="noStrike" kern="1200" baseline="0" dirty="0" err="1" smtClean="0">
                <a:solidFill>
                  <a:schemeClr val="tx1"/>
                </a:solidFill>
                <a:latin typeface="+mn-lt"/>
                <a:ea typeface="+mn-ea"/>
                <a:cs typeface="+mn-cs"/>
              </a:rPr>
              <a:t>onostante</a:t>
            </a:r>
            <a:r>
              <a:rPr lang="en-US" sz="1200" b="0" i="0" u="none" strike="noStrike" kern="1200" baseline="0" dirty="0" smtClean="0">
                <a:solidFill>
                  <a:schemeClr val="tx1"/>
                </a:solidFill>
                <a:latin typeface="+mn-lt"/>
                <a:ea typeface="+mn-ea"/>
                <a:cs typeface="+mn-cs"/>
              </a:rPr>
              <a:t> </a:t>
            </a:r>
            <a:r>
              <a:rPr lang="it-IT" sz="1200" b="0" i="0" u="none" strike="noStrike" kern="1200" baseline="0" dirty="0"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 trails </a:t>
            </a:r>
            <a:r>
              <a:rPr lang="en-US" sz="1200" b="0" i="0" u="none" strike="noStrike" kern="1200" baseline="0" dirty="0" err="1" smtClean="0">
                <a:solidFill>
                  <a:schemeClr val="tx1"/>
                </a:solidFill>
                <a:latin typeface="+mn-lt"/>
                <a:ea typeface="+mn-ea"/>
                <a:cs typeface="+mn-cs"/>
              </a:rPr>
              <a:t>randomizzati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siano</a:t>
            </a:r>
            <a:r>
              <a:rPr lang="en-US" sz="1200" b="0" i="0" u="none" strike="noStrike" kern="1200" baseline="0" dirty="0" smtClean="0">
                <a:solidFill>
                  <a:schemeClr val="tx1"/>
                </a:solidFill>
                <a:latin typeface="+mn-lt"/>
                <a:ea typeface="+mn-ea"/>
                <a:cs typeface="+mn-cs"/>
              </a:rPr>
              <a:t> non </a:t>
            </a:r>
            <a:r>
              <a:rPr lang="en-US" sz="1200" b="0" i="0" u="none" strike="noStrike" kern="1200" baseline="0" dirty="0" err="1" smtClean="0">
                <a:solidFill>
                  <a:schemeClr val="tx1"/>
                </a:solidFill>
                <a:latin typeface="+mn-lt"/>
                <a:ea typeface="+mn-ea"/>
                <a:cs typeface="+mn-cs"/>
              </a:rPr>
              <a:t>disponibili</a:t>
            </a:r>
            <a:r>
              <a:rPr lang="en-US" sz="1200" b="0" i="0" u="none" strike="noStrike" kern="1200" baseline="0" dirty="0" smtClean="0">
                <a:solidFill>
                  <a:schemeClr val="tx1"/>
                </a:solidFill>
                <a:latin typeface="+mn-lt"/>
                <a:ea typeface="+mn-ea"/>
                <a:cs typeface="+mn-cs"/>
              </a:rPr>
              <a:t>, ci </a:t>
            </a:r>
            <a:r>
              <a:rPr lang="en-US" sz="1200" b="0" i="0" u="none" strike="noStrike" kern="1200" baseline="0" dirty="0" err="1" smtClean="0">
                <a:solidFill>
                  <a:schemeClr val="tx1"/>
                </a:solidFill>
                <a:latin typeface="+mn-lt"/>
                <a:ea typeface="+mn-ea"/>
                <a:cs typeface="+mn-cs"/>
              </a:rPr>
              <a:t>può</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essere</a:t>
            </a:r>
            <a:r>
              <a:rPr lang="en-US" sz="1200" b="0" i="0" u="none" strike="noStrike" kern="1200" baseline="0" dirty="0" smtClean="0">
                <a:solidFill>
                  <a:schemeClr val="tx1"/>
                </a:solidFill>
                <a:latin typeface="+mn-lt"/>
                <a:ea typeface="+mn-ea"/>
                <a:cs typeface="+mn-cs"/>
              </a:rPr>
              <a:t> un </a:t>
            </a:r>
            <a:r>
              <a:rPr lang="en-US" sz="1200" b="0" i="0" u="none" strike="noStrike" kern="1200" baseline="0" dirty="0" err="1" smtClean="0">
                <a:solidFill>
                  <a:schemeClr val="tx1"/>
                </a:solidFill>
                <a:latin typeface="+mn-lt"/>
                <a:ea typeface="+mn-ea"/>
                <a:cs typeface="+mn-cs"/>
              </a:rPr>
              <a:t>chiaro</a:t>
            </a:r>
            <a:r>
              <a:rPr lang="en-US" sz="1200" b="0" i="0" u="none" strike="noStrike" kern="1200" baseline="0" dirty="0" smtClean="0">
                <a:solidFill>
                  <a:schemeClr val="tx1"/>
                </a:solidFill>
                <a:latin typeface="+mn-lt"/>
                <a:ea typeface="+mn-ea"/>
                <a:cs typeface="+mn-cs"/>
              </a:rPr>
              <a:t> “clinical consensus”  </a:t>
            </a:r>
            <a:r>
              <a:rPr lang="en-US" sz="1200" b="0" i="0" u="none" strike="noStrike" kern="1200" baseline="0" dirty="0" err="1" smtClean="0">
                <a:solidFill>
                  <a:schemeClr val="tx1"/>
                </a:solidFill>
                <a:latin typeface="+mn-lt"/>
                <a:ea typeface="+mn-ea"/>
                <a:cs typeface="+mn-cs"/>
              </a:rPr>
              <a:t>che</a:t>
            </a:r>
            <a:r>
              <a:rPr lang="en-US" sz="1200" b="0" i="0" u="none" strike="noStrike" kern="1200" baseline="0" dirty="0" smtClean="0">
                <a:solidFill>
                  <a:schemeClr val="tx1"/>
                </a:solidFill>
                <a:latin typeface="+mn-lt"/>
                <a:ea typeface="+mn-ea"/>
                <a:cs typeface="+mn-cs"/>
              </a:rPr>
              <a:t> un </a:t>
            </a:r>
            <a:r>
              <a:rPr lang="en-US" sz="1200" b="0" i="0" u="none" strike="noStrike" kern="1200" baseline="0" dirty="0" err="1" smtClean="0">
                <a:solidFill>
                  <a:schemeClr val="tx1"/>
                </a:solidFill>
                <a:latin typeface="+mn-lt"/>
                <a:ea typeface="+mn-ea"/>
                <a:cs typeface="+mn-cs"/>
              </a:rPr>
              <a:t>particolate</a:t>
            </a:r>
            <a:r>
              <a:rPr lang="en-US" sz="1200" b="0" i="0" u="none" strike="noStrike" kern="1200" baseline="0" dirty="0" smtClean="0">
                <a:solidFill>
                  <a:schemeClr val="tx1"/>
                </a:solidFill>
                <a:latin typeface="+mn-lt"/>
                <a:ea typeface="+mn-ea"/>
                <a:cs typeface="+mn-cs"/>
              </a:rPr>
              <a:t> test o </a:t>
            </a:r>
            <a:r>
              <a:rPr lang="en-US" sz="1200" b="0" i="0" u="none" strike="noStrike" kern="1200" baseline="0" dirty="0" err="1" smtClean="0">
                <a:solidFill>
                  <a:schemeClr val="tx1"/>
                </a:solidFill>
                <a:latin typeface="+mn-lt"/>
                <a:ea typeface="+mn-ea"/>
                <a:cs typeface="+mn-cs"/>
              </a:rPr>
              <a:t>terapia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sia</a:t>
            </a:r>
            <a:r>
              <a:rPr lang="en-US" sz="1200" b="0" i="0" u="none" strike="noStrike" kern="1200" baseline="0" dirty="0" smtClean="0">
                <a:solidFill>
                  <a:schemeClr val="tx1"/>
                </a:solidFill>
                <a:latin typeface="+mn-lt"/>
                <a:ea typeface="+mn-ea"/>
                <a:cs typeface="+mn-cs"/>
              </a:rPr>
              <a:t> utile o </a:t>
            </a:r>
            <a:r>
              <a:rPr lang="en-US" sz="1200" b="0" i="0" u="none" strike="noStrike" kern="1200" baseline="0" dirty="0" err="1" smtClean="0">
                <a:solidFill>
                  <a:schemeClr val="tx1"/>
                </a:solidFill>
                <a:latin typeface="+mn-lt"/>
                <a:ea typeface="+mn-ea"/>
                <a:cs typeface="+mn-cs"/>
              </a:rPr>
              <a:t>efficace</a:t>
            </a:r>
            <a:r>
              <a:rPr lang="en-US" sz="1200" b="0" i="0" u="none" strike="noStrike" kern="1200" baseline="0" dirty="0" smtClean="0">
                <a:solidFill>
                  <a:schemeClr val="tx1"/>
                </a:solidFill>
                <a:latin typeface="+mn-lt"/>
                <a:ea typeface="+mn-ea"/>
                <a:cs typeface="+mn-cs"/>
              </a:rPr>
              <a:t> . </a:t>
            </a:r>
            <a:endParaRPr lang="it-IT" dirty="0"/>
          </a:p>
        </p:txBody>
      </p:sp>
      <p:sp>
        <p:nvSpPr>
          <p:cNvPr id="4" name="Segnaposto numero diapositiva 3"/>
          <p:cNvSpPr>
            <a:spLocks noGrp="1"/>
          </p:cNvSpPr>
          <p:nvPr>
            <p:ph type="sldNum" sz="quarter" idx="10"/>
          </p:nvPr>
        </p:nvSpPr>
        <p:spPr/>
        <p:txBody>
          <a:bodyPr/>
          <a:lstStyle/>
          <a:p>
            <a:fld id="{08ACA37D-89F7-5E41-851F-322E12ADA36F}" type="slidenum">
              <a:rPr lang="it-IT" smtClean="0"/>
              <a:pPr/>
              <a:t>38</a:t>
            </a:fld>
            <a:endParaRPr lang="it-IT"/>
          </a:p>
        </p:txBody>
      </p:sp>
    </p:spTree>
    <p:extLst>
      <p:ext uri="{BB962C8B-B14F-4D97-AF65-F5344CB8AC3E}">
        <p14:creationId xmlns:p14="http://schemas.microsoft.com/office/powerpoint/2010/main" xmlns="" val="1679227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Dati derivati dalla schede di dimissione ospedaliera nell’anno 2013 , ripartite per USL1 e 2, Aziende ospedaliere di Perugia e Terni </a:t>
            </a:r>
            <a:endParaRPr lang="it-IT" dirty="0"/>
          </a:p>
        </p:txBody>
      </p:sp>
      <p:sp>
        <p:nvSpPr>
          <p:cNvPr id="4" name="Segnaposto numero diapositiva 3"/>
          <p:cNvSpPr>
            <a:spLocks noGrp="1"/>
          </p:cNvSpPr>
          <p:nvPr>
            <p:ph type="sldNum" sz="quarter" idx="10"/>
          </p:nvPr>
        </p:nvSpPr>
        <p:spPr/>
        <p:txBody>
          <a:bodyPr/>
          <a:lstStyle/>
          <a:p>
            <a:fld id="{08ACA37D-89F7-5E41-851F-322E12ADA36F}" type="slidenum">
              <a:rPr lang="it-IT" smtClean="0"/>
              <a:pPr/>
              <a:t>40</a:t>
            </a:fld>
            <a:endParaRPr lang="it-IT"/>
          </a:p>
        </p:txBody>
      </p:sp>
    </p:spTree>
    <p:extLst>
      <p:ext uri="{BB962C8B-B14F-4D97-AF65-F5344CB8AC3E}">
        <p14:creationId xmlns:p14="http://schemas.microsoft.com/office/powerpoint/2010/main" xmlns="" val="2819244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it-IT"/>
          </a:p>
        </p:txBody>
      </p:sp>
      <p:sp>
        <p:nvSpPr>
          <p:cNvPr id="3481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Recommendations for Therapies in the Hospitalized HF Patient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8ACA37D-89F7-5E41-851F-322E12ADA36F}" type="slidenum">
              <a:rPr lang="it-IT" smtClean="0"/>
              <a:pPr/>
              <a:t>8</a:t>
            </a:fld>
            <a:endParaRPr lang="it-IT"/>
          </a:p>
        </p:txBody>
      </p:sp>
    </p:spTree>
    <p:extLst>
      <p:ext uri="{BB962C8B-B14F-4D97-AF65-F5344CB8AC3E}">
        <p14:creationId xmlns:p14="http://schemas.microsoft.com/office/powerpoint/2010/main" xmlns="" val="1719628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L’ultrafiltrazione dovrebbe potenzialmente contrastare alcune interazioni e rompere il circolo vizioso</a:t>
            </a:r>
            <a:r>
              <a:rPr lang="it-IT" baseline="0" dirty="0" smtClean="0"/>
              <a:t> attraverso la correzione del sovraccarico di fluidi, decongestione venosa ed aumento dell’output cardiaco ( </a:t>
            </a:r>
            <a:r>
              <a:rPr lang="it-IT" baseline="0" dirty="0" err="1" smtClean="0"/>
              <a:t>shift</a:t>
            </a:r>
            <a:r>
              <a:rPr lang="it-IT" baseline="0" dirty="0" smtClean="0"/>
              <a:t> a sinistra della curva di Frank-</a:t>
            </a:r>
            <a:r>
              <a:rPr lang="it-IT" baseline="0" dirty="0" err="1" smtClean="0"/>
              <a:t>Starling</a:t>
            </a:r>
            <a:r>
              <a:rPr lang="it-IT" baseline="0" dirty="0" smtClean="0"/>
              <a:t>). Inoltre i diuretici possono essere utili  durante la UF evitando eventi avversi ) . LVEDP </a:t>
            </a:r>
            <a:r>
              <a:rPr lang="it-IT" baseline="0" dirty="0" err="1" smtClean="0"/>
              <a:t>left</a:t>
            </a:r>
            <a:r>
              <a:rPr lang="it-IT" baseline="0" dirty="0" smtClean="0"/>
              <a:t> </a:t>
            </a:r>
            <a:r>
              <a:rPr lang="it-IT" baseline="0" dirty="0" err="1" smtClean="0"/>
              <a:t>ventricular</a:t>
            </a:r>
            <a:r>
              <a:rPr lang="it-IT" baseline="0" dirty="0" smtClean="0"/>
              <a:t> end-</a:t>
            </a:r>
            <a:r>
              <a:rPr lang="it-IT" baseline="0" dirty="0" err="1" smtClean="0"/>
              <a:t>diastolic</a:t>
            </a:r>
            <a:r>
              <a:rPr lang="it-IT" baseline="0" smtClean="0"/>
              <a:t> pressure</a:t>
            </a:r>
            <a:endParaRPr lang="it-IT" dirty="0"/>
          </a:p>
        </p:txBody>
      </p:sp>
      <p:sp>
        <p:nvSpPr>
          <p:cNvPr id="4" name="Segnaposto numero diapositiva 3"/>
          <p:cNvSpPr>
            <a:spLocks noGrp="1"/>
          </p:cNvSpPr>
          <p:nvPr>
            <p:ph type="sldNum" sz="quarter" idx="10"/>
          </p:nvPr>
        </p:nvSpPr>
        <p:spPr/>
        <p:txBody>
          <a:bodyPr/>
          <a:lstStyle/>
          <a:p>
            <a:fld id="{08ACA37D-89F7-5E41-851F-322E12ADA36F}" type="slidenum">
              <a:rPr lang="it-IT" smtClean="0"/>
              <a:pPr/>
              <a:t>9</a:t>
            </a:fld>
            <a:endParaRPr lang="it-IT"/>
          </a:p>
        </p:txBody>
      </p:sp>
    </p:spTree>
    <p:extLst>
      <p:ext uri="{BB962C8B-B14F-4D97-AF65-F5344CB8AC3E}">
        <p14:creationId xmlns:p14="http://schemas.microsoft.com/office/powerpoint/2010/main" xmlns="" val="120475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La</a:t>
            </a:r>
            <a:r>
              <a:rPr lang="it-IT" baseline="0" dirty="0" smtClean="0"/>
              <a:t> risoluzione della congestione sistemica e/o polmonare in tempi più brevi rispetto alla terapia diuretica è il razionale principale dell’UF isolata. Il razionale della riduzione del contenuto corporeo di sodio maggiore rispetto ai diuretici è sostenuta dal fatto che l’</a:t>
            </a:r>
            <a:r>
              <a:rPr lang="it-IT" baseline="0" dirty="0" err="1" smtClean="0"/>
              <a:t>ultrafiltrato</a:t>
            </a:r>
            <a:r>
              <a:rPr lang="it-IT" baseline="0" dirty="0" smtClean="0"/>
              <a:t>, a parità di volumi rimossi, avendo la stessa concentrazione di sodio del plasma, avrà una concentrazione sodica maggiore rispetto ai valori di </a:t>
            </a:r>
            <a:r>
              <a:rPr lang="it-IT" baseline="0" dirty="0" err="1" smtClean="0"/>
              <a:t>sodiuria</a:t>
            </a:r>
            <a:r>
              <a:rPr lang="it-IT" baseline="0" dirty="0" smtClean="0"/>
              <a:t> ottenuti con i diuretici. </a:t>
            </a:r>
            <a:endParaRPr lang="it-IT" dirty="0"/>
          </a:p>
        </p:txBody>
      </p:sp>
      <p:sp>
        <p:nvSpPr>
          <p:cNvPr id="4" name="Segnaposto numero diapositiva 3"/>
          <p:cNvSpPr>
            <a:spLocks noGrp="1"/>
          </p:cNvSpPr>
          <p:nvPr>
            <p:ph type="sldNum" sz="quarter" idx="10"/>
          </p:nvPr>
        </p:nvSpPr>
        <p:spPr/>
        <p:txBody>
          <a:bodyPr/>
          <a:lstStyle/>
          <a:p>
            <a:fld id="{08ACA37D-89F7-5E41-851F-322E12ADA36F}" type="slidenum">
              <a:rPr lang="it-IT" smtClean="0"/>
              <a:pPr/>
              <a:t>10</a:t>
            </a:fld>
            <a:endParaRPr lang="it-IT"/>
          </a:p>
        </p:txBody>
      </p:sp>
    </p:spTree>
    <p:extLst>
      <p:ext uri="{BB962C8B-B14F-4D97-AF65-F5344CB8AC3E}">
        <p14:creationId xmlns:p14="http://schemas.microsoft.com/office/powerpoint/2010/main" xmlns="" val="3603352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Il volume </a:t>
            </a:r>
            <a:r>
              <a:rPr lang="en-US" sz="1200" b="0" i="0" u="none" strike="noStrike" kern="1200" baseline="0" dirty="0" err="1" smtClean="0">
                <a:solidFill>
                  <a:schemeClr val="tx1"/>
                </a:solidFill>
                <a:latin typeface="+mn-lt"/>
                <a:ea typeface="+mn-ea"/>
                <a:cs typeface="+mn-cs"/>
              </a:rPr>
              <a:t>corporeo</a:t>
            </a:r>
            <a:r>
              <a:rPr lang="en-US" sz="1200" b="0" i="0" u="none" strike="noStrike" kern="1200" baseline="0" dirty="0" smtClean="0">
                <a:solidFill>
                  <a:schemeClr val="tx1"/>
                </a:solidFill>
                <a:latin typeface="+mn-lt"/>
                <a:ea typeface="+mn-ea"/>
                <a:cs typeface="+mn-cs"/>
              </a:rPr>
              <a:t> e la </a:t>
            </a:r>
            <a:r>
              <a:rPr lang="en-US" sz="1200" b="0" i="0" u="none" strike="noStrike" kern="1200" baseline="0" dirty="0" err="1" smtClean="0">
                <a:solidFill>
                  <a:schemeClr val="tx1"/>
                </a:solidFill>
                <a:latin typeface="+mn-lt"/>
                <a:ea typeface="+mn-ea"/>
                <a:cs typeface="+mn-cs"/>
              </a:rPr>
              <a:t>composizione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dei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fluidi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deve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essere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considerato</a:t>
            </a:r>
            <a:r>
              <a:rPr lang="en-US" sz="1200" b="0" i="0" u="none" strike="noStrike" kern="1200" baseline="0" dirty="0" smtClean="0">
                <a:solidFill>
                  <a:schemeClr val="tx1"/>
                </a:solidFill>
                <a:latin typeface="+mn-lt"/>
                <a:ea typeface="+mn-ea"/>
                <a:cs typeface="+mn-cs"/>
              </a:rPr>
              <a:t> in </a:t>
            </a:r>
            <a:r>
              <a:rPr lang="en-US" sz="1200" b="0" i="0" u="none" strike="noStrike" kern="1200" baseline="0" dirty="0" err="1" smtClean="0">
                <a:solidFill>
                  <a:schemeClr val="tx1"/>
                </a:solidFill>
                <a:latin typeface="+mn-lt"/>
                <a:ea typeface="+mn-ea"/>
                <a:cs typeface="+mn-cs"/>
              </a:rPr>
              <a:t>congiunzione</a:t>
            </a:r>
            <a:r>
              <a:rPr lang="en-US" sz="1200" b="0" i="0" u="none" strike="noStrike" kern="1200" baseline="0" dirty="0" smtClean="0">
                <a:solidFill>
                  <a:schemeClr val="tx1"/>
                </a:solidFill>
                <a:latin typeface="+mn-lt"/>
                <a:ea typeface="+mn-ea"/>
                <a:cs typeface="+mn-cs"/>
              </a:rPr>
              <a:t> con </a:t>
            </a:r>
            <a:r>
              <a:rPr lang="en-US" sz="1200" b="0" i="0" u="none" strike="noStrike" kern="1200" baseline="0" dirty="0" err="1" smtClean="0">
                <a:solidFill>
                  <a:schemeClr val="tx1"/>
                </a:solidFill>
                <a:latin typeface="+mn-lt"/>
                <a:ea typeface="+mn-ea"/>
                <a:cs typeface="+mn-cs"/>
              </a:rPr>
              <a:t>gli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introiti</a:t>
            </a:r>
            <a:r>
              <a:rPr lang="en-US" sz="1200" b="0" i="0" u="none" strike="noStrike" kern="1200" baseline="0" dirty="0" smtClean="0">
                <a:solidFill>
                  <a:schemeClr val="tx1"/>
                </a:solidFill>
                <a:latin typeface="+mn-lt"/>
                <a:ea typeface="+mn-ea"/>
                <a:cs typeface="+mn-cs"/>
              </a:rPr>
              <a:t> e le </a:t>
            </a:r>
            <a:r>
              <a:rPr lang="en-US" sz="1200" b="0" i="0" u="none" strike="noStrike" kern="1200" baseline="0" dirty="0" err="1" smtClean="0">
                <a:solidFill>
                  <a:schemeClr val="tx1"/>
                </a:solidFill>
                <a:latin typeface="+mn-lt"/>
                <a:ea typeface="+mn-ea"/>
                <a:cs typeface="+mn-cs"/>
              </a:rPr>
              <a:t>perdite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corporee</a:t>
            </a:r>
            <a:r>
              <a:rPr lang="en-US" sz="1200" b="0" i="0" u="none" strike="noStrike" kern="1200" baseline="0" dirty="0" smtClean="0">
                <a:solidFill>
                  <a:schemeClr val="tx1"/>
                </a:solidFill>
                <a:latin typeface="+mn-lt"/>
                <a:ea typeface="+mn-ea"/>
                <a:cs typeface="+mn-cs"/>
              </a:rPr>
              <a:t>. Il </a:t>
            </a:r>
            <a:r>
              <a:rPr lang="en-US" sz="1200" b="0" i="0" u="none" strike="noStrike" kern="1200" baseline="0" dirty="0" err="1" smtClean="0">
                <a:solidFill>
                  <a:schemeClr val="tx1"/>
                </a:solidFill>
                <a:latin typeface="+mn-lt"/>
                <a:ea typeface="+mn-ea"/>
                <a:cs typeface="+mn-cs"/>
              </a:rPr>
              <a:t>bilancio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dei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fluidi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è</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normalmente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definito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dalla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differenza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giornaliera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tra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tuttle</a:t>
            </a:r>
            <a:r>
              <a:rPr lang="en-US" sz="1200" b="0" i="0" u="none" strike="noStrike" kern="1200" baseline="0" dirty="0" smtClean="0">
                <a:solidFill>
                  <a:schemeClr val="tx1"/>
                </a:solidFill>
                <a:latin typeface="+mn-lt"/>
                <a:ea typeface="+mn-ea"/>
                <a:cs typeface="+mn-cs"/>
              </a:rPr>
              <a:t> le </a:t>
            </a:r>
            <a:r>
              <a:rPr lang="en-US" sz="1200" b="0" i="0" u="none" strike="noStrike" kern="1200" baseline="0" dirty="0" err="1" smtClean="0">
                <a:solidFill>
                  <a:schemeClr val="tx1"/>
                </a:solidFill>
                <a:latin typeface="+mn-lt"/>
                <a:ea typeface="+mn-ea"/>
                <a:cs typeface="+mn-cs"/>
              </a:rPr>
              <a:t>introduzioni</a:t>
            </a:r>
            <a:r>
              <a:rPr lang="en-US" sz="1200" b="0" i="0" u="none" strike="noStrike" kern="1200" baseline="0" dirty="0" smtClean="0">
                <a:solidFill>
                  <a:schemeClr val="tx1"/>
                </a:solidFill>
                <a:latin typeface="+mn-lt"/>
                <a:ea typeface="+mn-ea"/>
                <a:cs typeface="+mn-cs"/>
              </a:rPr>
              <a:t> e le </a:t>
            </a:r>
            <a:r>
              <a:rPr lang="en-US" sz="1200" b="0" i="0" u="none" strike="noStrike" kern="1200" baseline="0" dirty="0" err="1" smtClean="0">
                <a:solidFill>
                  <a:schemeClr val="tx1"/>
                </a:solidFill>
                <a:latin typeface="+mn-lt"/>
                <a:ea typeface="+mn-ea"/>
                <a:cs typeface="+mn-cs"/>
              </a:rPr>
              <a:t>uscite</a:t>
            </a:r>
            <a:r>
              <a:rPr lang="en-US" sz="1200" b="0" i="0" u="none" strike="noStrike" kern="1200" baseline="0" dirty="0" smtClean="0">
                <a:solidFill>
                  <a:schemeClr val="tx1"/>
                </a:solidFill>
                <a:latin typeface="+mn-lt"/>
                <a:ea typeface="+mn-ea"/>
                <a:cs typeface="+mn-cs"/>
              </a:rPr>
              <a:t> , in un </a:t>
            </a:r>
            <a:r>
              <a:rPr lang="en-US" sz="1200" b="0" i="0" u="none" strike="noStrike" kern="1200" baseline="0" dirty="0" err="1" smtClean="0">
                <a:solidFill>
                  <a:schemeClr val="tx1"/>
                </a:solidFill>
                <a:latin typeface="+mn-lt"/>
                <a:ea typeface="+mn-ea"/>
                <a:cs typeface="+mn-cs"/>
              </a:rPr>
              <a:t>periodo</a:t>
            </a:r>
            <a:r>
              <a:rPr lang="en-US" sz="1200" b="0" i="0" u="none" strike="noStrike" kern="1200" baseline="0" dirty="0" smtClean="0">
                <a:solidFill>
                  <a:schemeClr val="tx1"/>
                </a:solidFill>
                <a:latin typeface="+mn-lt"/>
                <a:ea typeface="+mn-ea"/>
                <a:cs typeface="+mn-cs"/>
              </a:rPr>
              <a:t> di tempo. </a:t>
            </a:r>
            <a:r>
              <a:rPr lang="it-IT" sz="1200" b="0" i="0" u="none" strike="noStrike" kern="1200" baseline="0" dirty="0" err="1" smtClean="0">
                <a:solidFill>
                  <a:schemeClr val="tx1"/>
                </a:solidFill>
                <a:latin typeface="+mn-lt"/>
                <a:ea typeface="+mn-ea"/>
                <a:cs typeface="+mn-cs"/>
              </a:rPr>
              <a:t>Q</a:t>
            </a:r>
            <a:r>
              <a:rPr lang="en-US" sz="1200" b="0" i="0" u="none" strike="noStrike" kern="1200" baseline="0" dirty="0" err="1" smtClean="0">
                <a:solidFill>
                  <a:schemeClr val="tx1"/>
                </a:solidFill>
                <a:latin typeface="+mn-lt"/>
                <a:ea typeface="+mn-ea"/>
                <a:cs typeface="+mn-cs"/>
              </a:rPr>
              <a:t>uesto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è</a:t>
            </a:r>
            <a:r>
              <a:rPr lang="en-US" sz="1200" b="0" i="0" u="none" strike="noStrike" kern="1200" baseline="0" dirty="0" smtClean="0">
                <a:solidFill>
                  <a:schemeClr val="tx1"/>
                </a:solidFill>
                <a:latin typeface="+mn-lt"/>
                <a:ea typeface="+mn-ea"/>
                <a:cs typeface="+mn-cs"/>
              </a:rPr>
              <a:t> molto </a:t>
            </a:r>
            <a:r>
              <a:rPr lang="en-US" sz="1200" b="0" i="0" u="none" strike="noStrike" kern="1200" baseline="0" dirty="0" err="1" smtClean="0">
                <a:solidFill>
                  <a:schemeClr val="tx1"/>
                </a:solidFill>
                <a:latin typeface="+mn-lt"/>
                <a:ea typeface="+mn-ea"/>
                <a:cs typeface="+mn-cs"/>
              </a:rPr>
              <a:t>importante</a:t>
            </a:r>
            <a:r>
              <a:rPr lang="en-US" sz="1200" b="0" i="0" u="none" strike="noStrike" kern="1200" baseline="0" dirty="0" smtClean="0">
                <a:solidFill>
                  <a:schemeClr val="tx1"/>
                </a:solidFill>
                <a:latin typeface="+mn-lt"/>
                <a:ea typeface="+mn-ea"/>
                <a:cs typeface="+mn-cs"/>
              </a:rPr>
              <a:t> ; </a:t>
            </a:r>
            <a:r>
              <a:rPr lang="en-US" sz="1200" b="0" i="0" u="none" strike="noStrike" kern="1200" baseline="0" dirty="0" err="1" smtClean="0">
                <a:solidFill>
                  <a:schemeClr val="tx1"/>
                </a:solidFill>
                <a:latin typeface="+mn-lt"/>
                <a:ea typeface="+mn-ea"/>
                <a:cs typeface="+mn-cs"/>
              </a:rPr>
              <a:t>il</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sovraccarico</a:t>
            </a:r>
            <a:r>
              <a:rPr lang="en-US" sz="1200" b="0" i="0" u="none" strike="noStrike" kern="1200" baseline="0" dirty="0" smtClean="0">
                <a:solidFill>
                  <a:schemeClr val="tx1"/>
                </a:solidFill>
                <a:latin typeface="+mn-lt"/>
                <a:ea typeface="+mn-ea"/>
                <a:cs typeface="+mn-cs"/>
              </a:rPr>
              <a:t> di </a:t>
            </a:r>
            <a:r>
              <a:rPr lang="en-US" sz="1200" b="0" i="0" u="none" strike="noStrike" kern="1200" baseline="0" dirty="0" err="1" smtClean="0">
                <a:solidFill>
                  <a:schemeClr val="tx1"/>
                </a:solidFill>
                <a:latin typeface="+mn-lt"/>
                <a:ea typeface="+mn-ea"/>
                <a:cs typeface="+mn-cs"/>
              </a:rPr>
              <a:t>fluidi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è</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rappresentato</a:t>
            </a:r>
            <a:r>
              <a:rPr lang="en-US" sz="1200" b="0" i="0" u="none" strike="noStrike" kern="1200" baseline="0" dirty="0" smtClean="0">
                <a:solidFill>
                  <a:schemeClr val="tx1"/>
                </a:solidFill>
                <a:latin typeface="+mn-lt"/>
                <a:ea typeface="+mn-ea"/>
                <a:cs typeface="+mn-cs"/>
              </a:rPr>
              <a:t> dal </a:t>
            </a:r>
            <a:r>
              <a:rPr lang="en-US" sz="1200" b="0" i="0" u="none" strike="noStrike" kern="1200" baseline="0" dirty="0" err="1" smtClean="0">
                <a:solidFill>
                  <a:schemeClr val="tx1"/>
                </a:solidFill>
                <a:latin typeface="+mn-lt"/>
                <a:ea typeface="+mn-ea"/>
                <a:cs typeface="+mn-cs"/>
              </a:rPr>
              <a:t>bilancio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cumulativo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dei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fluidi</a:t>
            </a:r>
            <a:r>
              <a:rPr lang="en-US" sz="1200" b="0" i="0" u="none" strike="noStrike" kern="1200" baseline="0" dirty="0" smtClean="0">
                <a:solidFill>
                  <a:schemeClr val="tx1"/>
                </a:solidFill>
                <a:latin typeface="+mn-lt"/>
                <a:ea typeface="+mn-ea"/>
                <a:cs typeface="+mn-cs"/>
              </a:rPr>
              <a:t> espresso come </a:t>
            </a:r>
            <a:r>
              <a:rPr lang="en-US" sz="1200" b="0" i="0" u="none" strike="noStrike" kern="1200" baseline="0" dirty="0" err="1" smtClean="0">
                <a:solidFill>
                  <a:schemeClr val="tx1"/>
                </a:solidFill>
                <a:latin typeface="+mn-lt"/>
                <a:ea typeface="+mn-ea"/>
                <a:cs typeface="+mn-cs"/>
              </a:rPr>
              <a:t>percentuale</a:t>
            </a:r>
            <a:r>
              <a:rPr lang="en-US" sz="1200" b="0" i="0" u="none" strike="noStrike" kern="1200" baseline="0" dirty="0" smtClean="0">
                <a:solidFill>
                  <a:schemeClr val="tx1"/>
                </a:solidFill>
                <a:latin typeface="+mn-lt"/>
                <a:ea typeface="+mn-ea"/>
                <a:cs typeface="+mn-cs"/>
              </a:rPr>
              <a:t> del peso </a:t>
            </a:r>
            <a:r>
              <a:rPr lang="en-US" sz="1200" b="0" i="0" u="none" strike="noStrike" kern="1200" baseline="0" dirty="0" err="1" smtClean="0">
                <a:solidFill>
                  <a:schemeClr val="tx1"/>
                </a:solidFill>
                <a:latin typeface="+mn-lt"/>
                <a:ea typeface="+mn-ea"/>
                <a:cs typeface="+mn-cs"/>
              </a:rPr>
              <a:t>corporeo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alla</a:t>
            </a:r>
            <a:r>
              <a:rPr lang="en-US" sz="1200" b="0" i="0" u="none" strike="noStrike" kern="1200" baseline="0" dirty="0" smtClean="0">
                <a:solidFill>
                  <a:schemeClr val="tx1"/>
                </a:solidFill>
                <a:latin typeface="+mn-lt"/>
                <a:ea typeface="+mn-ea"/>
                <a:cs typeface="+mn-cs"/>
              </a:rPr>
              <a:t> “baseline” </a:t>
            </a:r>
            <a:r>
              <a:rPr lang="en-US" sz="1200" b="0" i="0" u="none" strike="noStrike" kern="1200" baseline="0" dirty="0" err="1" smtClean="0">
                <a:solidFill>
                  <a:schemeClr val="tx1"/>
                </a:solidFill>
                <a:latin typeface="+mn-lt"/>
                <a:ea typeface="+mn-ea"/>
                <a:cs typeface="+mn-cs"/>
              </a:rPr>
              <a:t>intesa</a:t>
            </a:r>
            <a:r>
              <a:rPr lang="en-US" sz="1200" b="0" i="0" u="none" strike="noStrike" kern="1200" baseline="0" dirty="0" smtClean="0">
                <a:solidFill>
                  <a:schemeClr val="tx1"/>
                </a:solidFill>
                <a:latin typeface="+mn-lt"/>
                <a:ea typeface="+mn-ea"/>
                <a:cs typeface="+mn-cs"/>
              </a:rPr>
              <a:t> come </a:t>
            </a:r>
            <a:r>
              <a:rPr lang="en-US" sz="1200" b="0" i="0" u="none" strike="noStrike" kern="1200" baseline="0" dirty="0" err="1" smtClean="0">
                <a:solidFill>
                  <a:schemeClr val="tx1"/>
                </a:solidFill>
                <a:latin typeface="+mn-lt"/>
                <a:ea typeface="+mn-ea"/>
                <a:cs typeface="+mn-cs"/>
              </a:rPr>
              <a:t>ammissione</a:t>
            </a:r>
            <a:r>
              <a:rPr lang="en-US" sz="1200" b="0" i="0" u="none" strike="noStrike" kern="1200" baseline="0" dirty="0" smtClean="0">
                <a:solidFill>
                  <a:schemeClr val="tx1"/>
                </a:solidFill>
                <a:latin typeface="+mn-lt"/>
                <a:ea typeface="+mn-ea"/>
                <a:cs typeface="+mn-cs"/>
              </a:rPr>
              <a:t> in </a:t>
            </a:r>
            <a:r>
              <a:rPr lang="en-US" sz="1200" b="0" i="0" u="none" strike="noStrike" kern="1200" baseline="0" dirty="0" err="1" smtClean="0">
                <a:solidFill>
                  <a:schemeClr val="tx1"/>
                </a:solidFill>
                <a:latin typeface="+mn-lt"/>
                <a:ea typeface="+mn-ea"/>
                <a:cs typeface="+mn-cs"/>
              </a:rPr>
              <a:t>ospedale</a:t>
            </a:r>
            <a:r>
              <a:rPr lang="en-US" sz="1200" b="0" i="0" u="none" strike="noStrike" kern="1200" baseline="0" dirty="0" smtClean="0">
                <a:solidFill>
                  <a:schemeClr val="tx1"/>
                </a:solidFill>
                <a:latin typeface="+mn-lt"/>
                <a:ea typeface="+mn-ea"/>
                <a:cs typeface="+mn-cs"/>
              </a:rPr>
              <a:t> </a:t>
            </a:r>
            <a:endParaRPr lang="it-IT" dirty="0"/>
          </a:p>
        </p:txBody>
      </p:sp>
      <p:sp>
        <p:nvSpPr>
          <p:cNvPr id="4" name="Segnaposto numero diapositiva 3"/>
          <p:cNvSpPr>
            <a:spLocks noGrp="1"/>
          </p:cNvSpPr>
          <p:nvPr>
            <p:ph type="sldNum" sz="quarter" idx="10"/>
          </p:nvPr>
        </p:nvSpPr>
        <p:spPr/>
        <p:txBody>
          <a:bodyPr/>
          <a:lstStyle/>
          <a:p>
            <a:fld id="{08ACA37D-89F7-5E41-851F-322E12ADA36F}" type="slidenum">
              <a:rPr lang="it-IT" smtClean="0"/>
              <a:pPr/>
              <a:t>13</a:t>
            </a:fld>
            <a:endParaRPr lang="it-IT"/>
          </a:p>
        </p:txBody>
      </p:sp>
    </p:spTree>
    <p:extLst>
      <p:ext uri="{BB962C8B-B14F-4D97-AF65-F5344CB8AC3E}">
        <p14:creationId xmlns:p14="http://schemas.microsoft.com/office/powerpoint/2010/main" xmlns="" val="2354422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Nella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figura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è</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schematizzato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bilancio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dei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fluidi</a:t>
            </a:r>
            <a:r>
              <a:rPr lang="en-US" sz="1200" b="0" i="0" u="none" strike="noStrike" kern="1200" baseline="0" dirty="0" smtClean="0">
                <a:solidFill>
                  <a:schemeClr val="tx1"/>
                </a:solidFill>
                <a:latin typeface="+mn-lt"/>
                <a:ea typeface="+mn-ea"/>
                <a:cs typeface="+mn-cs"/>
              </a:rPr>
              <a:t>. Se </a:t>
            </a:r>
            <a:r>
              <a:rPr lang="en-US" sz="1200" b="0" i="0" u="none" strike="noStrike" kern="1200" baseline="0" dirty="0" err="1" smtClean="0">
                <a:solidFill>
                  <a:schemeClr val="tx1"/>
                </a:solidFill>
                <a:latin typeface="+mn-lt"/>
                <a:ea typeface="+mn-ea"/>
                <a:cs typeface="+mn-cs"/>
              </a:rPr>
              <a:t>è</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raggiunta</a:t>
            </a:r>
            <a:r>
              <a:rPr lang="en-US" sz="1200" b="0" i="0" u="none" strike="noStrike" kern="1200" baseline="0" dirty="0" smtClean="0">
                <a:solidFill>
                  <a:schemeClr val="tx1"/>
                </a:solidFill>
                <a:latin typeface="+mn-lt"/>
                <a:ea typeface="+mn-ea"/>
                <a:cs typeface="+mn-cs"/>
              </a:rPr>
              <a:t> la </a:t>
            </a:r>
            <a:r>
              <a:rPr lang="en-US" sz="1200" b="0" i="0" u="none" strike="noStrike" kern="1200" baseline="0" dirty="0" err="1" smtClean="0">
                <a:solidFill>
                  <a:schemeClr val="tx1"/>
                </a:solidFill>
                <a:latin typeface="+mn-lt"/>
                <a:ea typeface="+mn-ea"/>
                <a:cs typeface="+mn-cs"/>
              </a:rPr>
              <a:t>ottimizzazione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dei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fluidi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questa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deve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essere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mantenuta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attraverso</a:t>
            </a:r>
            <a:r>
              <a:rPr lang="en-US" sz="1200" b="0" i="0" u="none" strike="noStrike" kern="1200" baseline="0" dirty="0" smtClean="0">
                <a:solidFill>
                  <a:schemeClr val="tx1"/>
                </a:solidFill>
                <a:latin typeface="+mn-lt"/>
                <a:ea typeface="+mn-ea"/>
                <a:cs typeface="+mn-cs"/>
              </a:rPr>
              <a:t> la </a:t>
            </a:r>
            <a:r>
              <a:rPr lang="en-US" sz="1200" b="0" i="0" u="none" strike="noStrike" kern="1200" baseline="0" dirty="0" err="1" smtClean="0">
                <a:solidFill>
                  <a:schemeClr val="tx1"/>
                </a:solidFill>
                <a:latin typeface="+mn-lt"/>
                <a:ea typeface="+mn-ea"/>
                <a:cs typeface="+mn-cs"/>
              </a:rPr>
              <a:t>ottimizzazione</a:t>
            </a:r>
            <a:r>
              <a:rPr lang="en-US" sz="1200" b="0" i="0" u="none" strike="noStrike" kern="1200" baseline="0" dirty="0" smtClean="0">
                <a:solidFill>
                  <a:schemeClr val="tx1"/>
                </a:solidFill>
                <a:latin typeface="+mn-lt"/>
                <a:ea typeface="+mn-ea"/>
                <a:cs typeface="+mn-cs"/>
              </a:rPr>
              <a:t> di un </a:t>
            </a:r>
            <a:r>
              <a:rPr lang="en-US" sz="1200" b="0" i="0" u="none" strike="noStrike" kern="1200" baseline="0" dirty="0" err="1" smtClean="0">
                <a:solidFill>
                  <a:schemeClr val="tx1"/>
                </a:solidFill>
                <a:latin typeface="+mn-lt"/>
                <a:ea typeface="+mn-ea"/>
                <a:cs typeface="+mn-cs"/>
              </a:rPr>
              <a:t>equilibrio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Considerando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tutti</a:t>
            </a:r>
            <a:r>
              <a:rPr lang="en-US" sz="1200" b="0" i="0" u="none" strike="noStrike" kern="1200" baseline="0" dirty="0" smtClean="0">
                <a:solidFill>
                  <a:schemeClr val="tx1"/>
                </a:solidFill>
                <a:latin typeface="+mn-lt"/>
                <a:ea typeface="+mn-ea"/>
                <a:cs typeface="+mn-cs"/>
              </a:rPr>
              <a:t> </a:t>
            </a:r>
            <a:r>
              <a:rPr lang="it-IT" sz="1200" b="0" i="0" u="none" strike="noStrike" kern="1200" baseline="0" dirty="0"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fattori</a:t>
            </a:r>
            <a:r>
              <a:rPr lang="en-US" sz="1200" b="0" i="0" u="none" strike="noStrike" kern="1200" baseline="0" dirty="0" smtClean="0">
                <a:solidFill>
                  <a:schemeClr val="tx1"/>
                </a:solidFill>
                <a:latin typeface="+mn-lt"/>
                <a:ea typeface="+mn-ea"/>
                <a:cs typeface="+mn-cs"/>
              </a:rPr>
              <a:t>, </a:t>
            </a:r>
            <a:r>
              <a:rPr lang="it-IT" sz="1200" b="0" i="0" u="none" strike="noStrike" kern="1200" baseline="0" dirty="0"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protocolli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basati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su</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restrizione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dei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fluidi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possono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portare</a:t>
            </a:r>
            <a:r>
              <a:rPr lang="en-US" sz="1200" b="0" i="0" u="none" strike="noStrike" kern="1200" baseline="0" dirty="0" smtClean="0">
                <a:solidFill>
                  <a:schemeClr val="tx1"/>
                </a:solidFill>
                <a:latin typeface="+mn-lt"/>
                <a:ea typeface="+mn-ea"/>
                <a:cs typeface="+mn-cs"/>
              </a:rPr>
              <a:t> ad </a:t>
            </a:r>
            <a:r>
              <a:rPr lang="en-US" sz="1200" b="0" i="0" u="none" strike="noStrike" kern="1200" baseline="0" dirty="0" err="1" smtClean="0">
                <a:solidFill>
                  <a:schemeClr val="tx1"/>
                </a:solidFill>
                <a:latin typeface="+mn-lt"/>
                <a:ea typeface="+mn-ea"/>
                <a:cs typeface="+mn-cs"/>
              </a:rPr>
              <a:t>una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potenziale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disidratazione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ed</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rischio</a:t>
            </a:r>
            <a:r>
              <a:rPr lang="en-US" sz="1200" b="0" i="0" u="none" strike="noStrike" kern="1200" baseline="0" dirty="0" smtClean="0">
                <a:solidFill>
                  <a:schemeClr val="tx1"/>
                </a:solidFill>
                <a:latin typeface="+mn-lt"/>
                <a:ea typeface="+mn-ea"/>
                <a:cs typeface="+mn-cs"/>
              </a:rPr>
              <a:t> per </a:t>
            </a:r>
            <a:r>
              <a:rPr lang="en-US" sz="1200" b="0" i="0" u="none" strike="noStrike" kern="1200" baseline="0" dirty="0" err="1" smtClean="0">
                <a:solidFill>
                  <a:schemeClr val="tx1"/>
                </a:solidFill>
                <a:latin typeface="+mn-lt"/>
                <a:ea typeface="+mn-ea"/>
                <a:cs typeface="+mn-cs"/>
              </a:rPr>
              <a:t>complicanze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quali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ipotensione</a:t>
            </a:r>
            <a:r>
              <a:rPr lang="en-US" sz="1200" b="0" i="0" u="none" strike="noStrike" kern="1200" baseline="0" dirty="0" smtClean="0">
                <a:solidFill>
                  <a:schemeClr val="tx1"/>
                </a:solidFill>
                <a:latin typeface="+mn-lt"/>
                <a:ea typeface="+mn-ea"/>
                <a:cs typeface="+mn-cs"/>
              </a:rPr>
              <a:t>, shock, </a:t>
            </a:r>
            <a:r>
              <a:rPr lang="en-US" sz="1200" b="0" i="0" u="none" strike="noStrike" kern="1200" baseline="0" dirty="0" err="1" smtClean="0">
                <a:solidFill>
                  <a:schemeClr val="tx1"/>
                </a:solidFill>
                <a:latin typeface="+mn-lt"/>
                <a:ea typeface="+mn-ea"/>
                <a:cs typeface="+mn-cs"/>
              </a:rPr>
              <a:t>disfunzione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renale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aumenta</a:t>
            </a:r>
            <a:r>
              <a:rPr lang="en-US" sz="1200" b="0" i="0" u="none" strike="noStrike" kern="1200" baseline="0" dirty="0" smtClean="0">
                <a:solidFill>
                  <a:schemeClr val="tx1"/>
                </a:solidFill>
                <a:latin typeface="+mn-lt"/>
                <a:ea typeface="+mn-ea"/>
                <a:cs typeface="+mn-cs"/>
              </a:rPr>
              <a:t>. Al </a:t>
            </a:r>
            <a:r>
              <a:rPr lang="en-US" sz="1200" b="0" i="0" u="none" strike="noStrike" kern="1200" baseline="0" dirty="0" err="1" smtClean="0">
                <a:solidFill>
                  <a:schemeClr val="tx1"/>
                </a:solidFill>
                <a:latin typeface="+mn-lt"/>
                <a:ea typeface="+mn-ea"/>
                <a:cs typeface="+mn-cs"/>
              </a:rPr>
              <a:t>contrario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protocolli</a:t>
            </a:r>
            <a:r>
              <a:rPr lang="en-US" sz="1200" b="0" i="0" u="none" strike="noStrike" kern="1200" baseline="0" dirty="0" smtClean="0">
                <a:solidFill>
                  <a:schemeClr val="tx1"/>
                </a:solidFill>
                <a:latin typeface="+mn-lt"/>
                <a:ea typeface="+mn-ea"/>
                <a:cs typeface="+mn-cs"/>
              </a:rPr>
              <a:t> con </a:t>
            </a:r>
            <a:r>
              <a:rPr lang="en-US" sz="1200" b="0" i="0" u="none" strike="noStrike" kern="1200" baseline="0" dirty="0" err="1" smtClean="0">
                <a:solidFill>
                  <a:schemeClr val="tx1"/>
                </a:solidFill>
                <a:latin typeface="+mn-lt"/>
                <a:ea typeface="+mn-ea"/>
                <a:cs typeface="+mn-cs"/>
              </a:rPr>
              <a:t>liberalizzazione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dei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fluidi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possono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indurre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vari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gradi</a:t>
            </a:r>
            <a:r>
              <a:rPr lang="en-US" sz="1200" b="0" i="0" u="none" strike="noStrike" kern="1200" baseline="0" dirty="0" smtClean="0">
                <a:solidFill>
                  <a:schemeClr val="tx1"/>
                </a:solidFill>
                <a:latin typeface="+mn-lt"/>
                <a:ea typeface="+mn-ea"/>
                <a:cs typeface="+mn-cs"/>
              </a:rPr>
              <a:t> di </a:t>
            </a:r>
            <a:r>
              <a:rPr lang="en-US" sz="1200" b="0" i="0" u="none" strike="noStrike" kern="1200" baseline="0" dirty="0" err="1" smtClean="0">
                <a:solidFill>
                  <a:schemeClr val="tx1"/>
                </a:solidFill>
                <a:latin typeface="+mn-lt"/>
                <a:ea typeface="+mn-ea"/>
                <a:cs typeface="+mn-cs"/>
              </a:rPr>
              <a:t>iperidratazione</a:t>
            </a:r>
            <a:r>
              <a:rPr lang="en-US" sz="1200" b="0" i="0" u="none" strike="noStrike" kern="1200" baseline="0" dirty="0" smtClean="0">
                <a:solidFill>
                  <a:schemeClr val="tx1"/>
                </a:solidFill>
                <a:latin typeface="+mn-lt"/>
                <a:ea typeface="+mn-ea"/>
                <a:cs typeface="+mn-cs"/>
              </a:rPr>
              <a:t> con </a:t>
            </a:r>
            <a:r>
              <a:rPr lang="en-US" sz="1200" b="0" i="0" u="none" strike="noStrike" kern="1200" baseline="0" dirty="0" err="1" smtClean="0">
                <a:solidFill>
                  <a:schemeClr val="tx1"/>
                </a:solidFill>
                <a:latin typeface="+mn-lt"/>
                <a:ea typeface="+mn-ea"/>
                <a:cs typeface="+mn-cs"/>
              </a:rPr>
              <a:t>conseguente</a:t>
            </a:r>
            <a:r>
              <a:rPr lang="en-US" sz="1200" b="0" i="0" u="none" strike="noStrike" kern="1200" baseline="0" dirty="0" smtClean="0">
                <a:solidFill>
                  <a:schemeClr val="tx1"/>
                </a:solidFill>
                <a:latin typeface="+mn-lt"/>
                <a:ea typeface="+mn-ea"/>
                <a:cs typeface="+mn-cs"/>
              </a:rPr>
              <a:t> edema </a:t>
            </a:r>
            <a:r>
              <a:rPr lang="en-US" sz="1200" b="0" i="0" u="none" strike="noStrike" kern="1200" baseline="0" dirty="0" err="1" smtClean="0">
                <a:solidFill>
                  <a:schemeClr val="tx1"/>
                </a:solidFill>
                <a:latin typeface="+mn-lt"/>
                <a:ea typeface="+mn-ea"/>
                <a:cs typeface="+mn-cs"/>
              </a:rPr>
              <a:t>polmonare</a:t>
            </a:r>
            <a:r>
              <a:rPr lang="en-US" sz="1200" b="0" i="0" u="none" strike="noStrike" kern="1200" baseline="0" dirty="0" smtClean="0">
                <a:solidFill>
                  <a:schemeClr val="tx1"/>
                </a:solidFill>
                <a:latin typeface="+mn-lt"/>
                <a:ea typeface="+mn-ea"/>
                <a:cs typeface="+mn-cs"/>
              </a:rPr>
              <a:t> , </a:t>
            </a:r>
            <a:r>
              <a:rPr lang="en-US" sz="1200" b="0" i="0" u="none" strike="noStrike" kern="1200" baseline="0" dirty="0" err="1" smtClean="0">
                <a:solidFill>
                  <a:schemeClr val="tx1"/>
                </a:solidFill>
                <a:latin typeface="+mn-lt"/>
                <a:ea typeface="+mn-ea"/>
                <a:cs typeface="+mn-cs"/>
              </a:rPr>
              <a:t>congestione</a:t>
            </a:r>
            <a:r>
              <a:rPr lang="en-US" sz="1200" b="0" i="0" u="none" strike="noStrike" kern="1200" baseline="0" dirty="0" smtClean="0">
                <a:solidFill>
                  <a:schemeClr val="tx1"/>
                </a:solidFill>
                <a:latin typeface="+mn-lt"/>
                <a:ea typeface="+mn-ea"/>
                <a:cs typeface="+mn-cs"/>
              </a:rPr>
              <a:t> e </a:t>
            </a:r>
            <a:r>
              <a:rPr lang="en-US" sz="1200" b="0" i="0" u="none" strike="noStrike" kern="1200" baseline="0" dirty="0" err="1" smtClean="0">
                <a:solidFill>
                  <a:schemeClr val="tx1"/>
                </a:solidFill>
                <a:latin typeface="+mn-lt"/>
                <a:ea typeface="+mn-ea"/>
                <a:cs typeface="+mn-cs"/>
              </a:rPr>
              <a:t>disfunzione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renale</a:t>
            </a:r>
            <a:r>
              <a:rPr lang="en-US" sz="1200" b="0" i="0" u="none" strike="noStrike" kern="1200" baseline="0" dirty="0" smtClean="0">
                <a:solidFill>
                  <a:schemeClr val="tx1"/>
                </a:solidFill>
                <a:latin typeface="+mn-lt"/>
                <a:ea typeface="+mn-ea"/>
                <a:cs typeface="+mn-cs"/>
              </a:rPr>
              <a:t>. </a:t>
            </a:r>
            <a:endParaRPr lang="cs-CZ" sz="1200" b="1" i="0" u="none" strike="noStrike" kern="1200" baseline="0" dirty="0" smtClean="0">
              <a:solidFill>
                <a:schemeClr val="tx1"/>
              </a:solidFill>
              <a:latin typeface="+mn-lt"/>
              <a:ea typeface="+mn-ea"/>
              <a:cs typeface="+mn-cs"/>
            </a:endParaRPr>
          </a:p>
        </p:txBody>
      </p:sp>
      <p:sp>
        <p:nvSpPr>
          <p:cNvPr id="4" name="Segnaposto numero diapositiva 3"/>
          <p:cNvSpPr>
            <a:spLocks noGrp="1"/>
          </p:cNvSpPr>
          <p:nvPr>
            <p:ph type="sldNum" sz="quarter" idx="10"/>
          </p:nvPr>
        </p:nvSpPr>
        <p:spPr/>
        <p:txBody>
          <a:bodyPr/>
          <a:lstStyle/>
          <a:p>
            <a:fld id="{08ACA37D-89F7-5E41-851F-322E12ADA36F}" type="slidenum">
              <a:rPr lang="it-IT" smtClean="0"/>
              <a:pPr/>
              <a:t>14</a:t>
            </a:fld>
            <a:endParaRPr lang="it-IT"/>
          </a:p>
        </p:txBody>
      </p:sp>
    </p:spTree>
    <p:extLst>
      <p:ext uri="{BB962C8B-B14F-4D97-AF65-F5344CB8AC3E}">
        <p14:creationId xmlns:p14="http://schemas.microsoft.com/office/powerpoint/2010/main" xmlns="" val="1120263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sz="1200" dirty="0" smtClean="0"/>
              <a:t>L</a:t>
            </a:r>
            <a:r>
              <a:rPr lang="en-US" sz="1200" dirty="0" smtClean="0"/>
              <a:t>a Renal replacement therapy per </a:t>
            </a:r>
            <a:r>
              <a:rPr lang="en-US" sz="1200" dirty="0" err="1" smtClean="0"/>
              <a:t>il</a:t>
            </a:r>
            <a:r>
              <a:rPr lang="en-US" sz="1200" dirty="0" smtClean="0"/>
              <a:t> </a:t>
            </a:r>
            <a:r>
              <a:rPr lang="en-US" sz="1200" dirty="0" err="1" smtClean="0"/>
              <a:t>trattamento</a:t>
            </a:r>
            <a:r>
              <a:rPr lang="en-US" sz="1200" baseline="0" dirty="0" smtClean="0"/>
              <a:t> del </a:t>
            </a:r>
            <a:r>
              <a:rPr lang="en-US" sz="1200" baseline="0" dirty="0" err="1" smtClean="0"/>
              <a:t>sovraccarico</a:t>
            </a:r>
            <a:r>
              <a:rPr lang="en-US" sz="1200" baseline="0" dirty="0" smtClean="0"/>
              <a:t> in HF era </a:t>
            </a:r>
            <a:r>
              <a:rPr lang="en-US" sz="1200" baseline="0" dirty="0" err="1" smtClean="0"/>
              <a:t>stata</a:t>
            </a:r>
            <a:r>
              <a:rPr lang="en-US" sz="1200" baseline="0" dirty="0" smtClean="0"/>
              <a:t> </a:t>
            </a:r>
            <a:r>
              <a:rPr lang="en-US" sz="1200" baseline="0" dirty="0" err="1" smtClean="0"/>
              <a:t>proposta</a:t>
            </a:r>
            <a:r>
              <a:rPr lang="en-US" sz="1200" baseline="0" dirty="0" smtClean="0"/>
              <a:t> per la prima </a:t>
            </a:r>
            <a:r>
              <a:rPr lang="en-US" sz="1200" baseline="0" dirty="0" err="1" smtClean="0"/>
              <a:t>volta</a:t>
            </a:r>
            <a:r>
              <a:rPr lang="en-US" sz="1200" baseline="0" dirty="0" smtClean="0"/>
              <a:t> </a:t>
            </a:r>
            <a:r>
              <a:rPr lang="en-US" sz="1200" baseline="0" dirty="0" err="1" smtClean="0"/>
              <a:t>nel</a:t>
            </a:r>
            <a:r>
              <a:rPr lang="en-US" sz="1200" baseline="0" dirty="0" smtClean="0"/>
              <a:t> 1970 . </a:t>
            </a:r>
            <a:r>
              <a:rPr lang="it-IT" sz="1200" baseline="0" dirty="0" err="1" smtClean="0"/>
              <a:t>N</a:t>
            </a:r>
            <a:r>
              <a:rPr lang="en-US" sz="1200" baseline="0" dirty="0" err="1" smtClean="0"/>
              <a:t>elle</a:t>
            </a:r>
            <a:r>
              <a:rPr lang="en-US" sz="1200" baseline="0" dirty="0" smtClean="0"/>
              <a:t> </a:t>
            </a:r>
            <a:r>
              <a:rPr lang="en-US" sz="1200" dirty="0" smtClean="0"/>
              <a:t> 3 successive </a:t>
            </a:r>
            <a:r>
              <a:rPr lang="en-US" sz="1200" dirty="0" err="1" smtClean="0"/>
              <a:t>decadi</a:t>
            </a:r>
            <a:r>
              <a:rPr lang="en-US" sz="1200" baseline="0" dirty="0" smtClean="0"/>
              <a:t> </a:t>
            </a:r>
            <a:r>
              <a:rPr lang="en-US" sz="1200" dirty="0" smtClean="0"/>
              <a:t>, </a:t>
            </a:r>
            <a:r>
              <a:rPr lang="en-US" sz="1200" dirty="0" err="1" smtClean="0"/>
              <a:t>vari</a:t>
            </a:r>
            <a:r>
              <a:rPr lang="en-US" sz="1200" dirty="0" smtClean="0"/>
              <a:t> </a:t>
            </a:r>
            <a:r>
              <a:rPr lang="en-US" sz="1200" dirty="0" err="1" smtClean="0"/>
              <a:t>ricercatori</a:t>
            </a:r>
            <a:r>
              <a:rPr lang="en-US" sz="1200" dirty="0" smtClean="0"/>
              <a:t> </a:t>
            </a:r>
            <a:r>
              <a:rPr lang="en-US" sz="1200" dirty="0" err="1" smtClean="0"/>
              <a:t>hanno</a:t>
            </a:r>
            <a:r>
              <a:rPr lang="en-US" sz="1200" dirty="0" smtClean="0"/>
              <a:t> </a:t>
            </a:r>
            <a:r>
              <a:rPr lang="en-US" sz="1200" dirty="0" err="1" smtClean="0"/>
              <a:t>riportato</a:t>
            </a:r>
            <a:r>
              <a:rPr lang="en-US" sz="1200" dirty="0" smtClean="0"/>
              <a:t> </a:t>
            </a:r>
            <a:r>
              <a:rPr lang="en-US" sz="1200" dirty="0" err="1" smtClean="0"/>
              <a:t>risultati</a:t>
            </a:r>
            <a:r>
              <a:rPr lang="en-US" sz="1200" dirty="0" smtClean="0"/>
              <a:t> </a:t>
            </a:r>
            <a:r>
              <a:rPr lang="en-US" sz="1200" dirty="0" err="1" smtClean="0"/>
              <a:t>favorevoli</a:t>
            </a:r>
            <a:r>
              <a:rPr lang="en-US" sz="1200" dirty="0" smtClean="0"/>
              <a:t> </a:t>
            </a:r>
            <a:r>
              <a:rPr lang="en-US" sz="1200" dirty="0" err="1" smtClean="0"/>
              <a:t>riguardo</a:t>
            </a:r>
            <a:r>
              <a:rPr lang="en-US" sz="1200" dirty="0" smtClean="0"/>
              <a:t> </a:t>
            </a:r>
            <a:r>
              <a:rPr lang="en-US" sz="1200" dirty="0" err="1" smtClean="0"/>
              <a:t>alla</a:t>
            </a:r>
            <a:r>
              <a:rPr lang="en-US" sz="1200" dirty="0" smtClean="0"/>
              <a:t> </a:t>
            </a:r>
            <a:r>
              <a:rPr lang="en-US" sz="1200" dirty="0" err="1" smtClean="0"/>
              <a:t>efficacia</a:t>
            </a:r>
            <a:r>
              <a:rPr lang="en-US" sz="1200" dirty="0" smtClean="0"/>
              <a:t> e </a:t>
            </a:r>
            <a:r>
              <a:rPr lang="en-US" sz="1200" dirty="0" err="1" smtClean="0"/>
              <a:t>sicurezza</a:t>
            </a:r>
            <a:r>
              <a:rPr lang="en-US" sz="1200" dirty="0" smtClean="0"/>
              <a:t> di </a:t>
            </a:r>
            <a:r>
              <a:rPr lang="en-US" sz="1200" dirty="0" err="1" smtClean="0"/>
              <a:t>questa</a:t>
            </a:r>
            <a:r>
              <a:rPr lang="en-US" sz="1200" dirty="0" smtClean="0"/>
              <a:t> </a:t>
            </a:r>
            <a:r>
              <a:rPr lang="en-US" sz="1200" dirty="0" err="1" smtClean="0"/>
              <a:t>terapia</a:t>
            </a:r>
            <a:r>
              <a:rPr lang="en-US" sz="1200" dirty="0" smtClean="0"/>
              <a:t>. </a:t>
            </a:r>
            <a:r>
              <a:rPr lang="it-IT" sz="1200" dirty="0" smtClean="0"/>
              <a:t>I</a:t>
            </a:r>
            <a:r>
              <a:rPr lang="en-US" sz="1200" dirty="0" smtClean="0"/>
              <a:t>n </a:t>
            </a:r>
            <a:r>
              <a:rPr lang="en-US" sz="1200" dirty="0" err="1" smtClean="0"/>
              <a:t>uno</a:t>
            </a:r>
            <a:r>
              <a:rPr lang="en-US" sz="1200" dirty="0" smtClean="0"/>
              <a:t> di </a:t>
            </a:r>
            <a:r>
              <a:rPr lang="en-US" sz="1200" dirty="0" err="1" smtClean="0"/>
              <a:t>questi</a:t>
            </a:r>
            <a:r>
              <a:rPr lang="en-US" sz="1200" dirty="0" smtClean="0"/>
              <a:t> </a:t>
            </a:r>
            <a:r>
              <a:rPr lang="en-US" sz="1200" dirty="0" err="1" smtClean="0"/>
              <a:t>studi</a:t>
            </a:r>
            <a:r>
              <a:rPr lang="en-US" sz="1200" dirty="0" smtClean="0"/>
              <a:t>, </a:t>
            </a:r>
            <a:r>
              <a:rPr lang="en-US" sz="1200" dirty="0" err="1" smtClean="0"/>
              <a:t>canaud</a:t>
            </a:r>
            <a:r>
              <a:rPr lang="en-US" sz="1200" dirty="0" smtClean="0"/>
              <a:t> </a:t>
            </a:r>
            <a:r>
              <a:rPr lang="en-US" sz="1200" dirty="0" err="1" smtClean="0"/>
              <a:t>ed</a:t>
            </a:r>
            <a:r>
              <a:rPr lang="en-US" sz="1200" dirty="0" smtClean="0"/>
              <a:t> al. </a:t>
            </a:r>
            <a:r>
              <a:rPr lang="en-US" sz="1200" dirty="0" err="1" smtClean="0"/>
              <a:t>hanno</a:t>
            </a:r>
            <a:r>
              <a:rPr lang="en-US" sz="1200" dirty="0" smtClean="0"/>
              <a:t> </a:t>
            </a:r>
            <a:r>
              <a:rPr lang="en-US" sz="1200" dirty="0" err="1" smtClean="0"/>
              <a:t>usato</a:t>
            </a:r>
            <a:r>
              <a:rPr lang="en-US" sz="1200" dirty="0" smtClean="0"/>
              <a:t> </a:t>
            </a:r>
            <a:r>
              <a:rPr lang="en-US" sz="1200" dirty="0" err="1" smtClean="0"/>
              <a:t>una</a:t>
            </a:r>
            <a:r>
              <a:rPr lang="en-US" sz="1200" dirty="0" smtClean="0"/>
              <a:t> </a:t>
            </a:r>
            <a:r>
              <a:rPr lang="en-US" sz="1200" dirty="0" err="1" smtClean="0"/>
              <a:t>lenta</a:t>
            </a:r>
            <a:r>
              <a:rPr lang="en-US" sz="1200" dirty="0" smtClean="0"/>
              <a:t> UF continua</a:t>
            </a:r>
            <a:r>
              <a:rPr lang="en-US" sz="1200" baseline="0" dirty="0" smtClean="0"/>
              <a:t> o </a:t>
            </a:r>
            <a:r>
              <a:rPr lang="en-US" sz="1200" baseline="0" dirty="0" err="1" smtClean="0"/>
              <a:t>giornaliera</a:t>
            </a:r>
            <a:r>
              <a:rPr lang="en-US" sz="1200" baseline="0" dirty="0" smtClean="0"/>
              <a:t> in 52 </a:t>
            </a:r>
            <a:r>
              <a:rPr lang="en-US" sz="1200" baseline="0" dirty="0" err="1" smtClean="0"/>
              <a:t>pazienti</a:t>
            </a:r>
            <a:r>
              <a:rPr lang="en-US" sz="1200" baseline="0" dirty="0" smtClean="0"/>
              <a:t> con </a:t>
            </a:r>
            <a:r>
              <a:rPr lang="en-US" sz="1200" baseline="0" dirty="0" err="1" smtClean="0"/>
              <a:t>severa</a:t>
            </a:r>
            <a:r>
              <a:rPr lang="en-US" sz="1200" baseline="0" dirty="0" smtClean="0"/>
              <a:t> HF </a:t>
            </a:r>
            <a:r>
              <a:rPr lang="en-US" sz="1200" baseline="0" dirty="0" err="1" smtClean="0"/>
              <a:t>congestizia</a:t>
            </a:r>
            <a:r>
              <a:rPr lang="en-US" sz="1200" baseline="0" dirty="0" smtClean="0"/>
              <a:t>,  </a:t>
            </a:r>
            <a:r>
              <a:rPr lang="en-US" sz="1200" dirty="0" err="1" smtClean="0"/>
              <a:t>classe</a:t>
            </a:r>
            <a:r>
              <a:rPr lang="en-US" sz="1200" dirty="0" smtClean="0"/>
              <a:t> IV of the New</a:t>
            </a:r>
            <a:r>
              <a:rPr lang="en-US" sz="1200" baseline="0" dirty="0" smtClean="0"/>
              <a:t> </a:t>
            </a:r>
            <a:r>
              <a:rPr lang="en-US" sz="1200" dirty="0" smtClean="0"/>
              <a:t>York Heart Association classification. La</a:t>
            </a:r>
            <a:r>
              <a:rPr lang="en-US" sz="1200" baseline="0" dirty="0" smtClean="0"/>
              <a:t> </a:t>
            </a:r>
            <a:r>
              <a:rPr lang="en-US" sz="1200" baseline="0" dirty="0" err="1" smtClean="0"/>
              <a:t>sessione</a:t>
            </a:r>
            <a:r>
              <a:rPr lang="en-US" sz="1200" baseline="0" dirty="0" smtClean="0"/>
              <a:t> di </a:t>
            </a:r>
            <a:r>
              <a:rPr lang="en-US" sz="1200" dirty="0" smtClean="0"/>
              <a:t> UF session era ben </a:t>
            </a:r>
            <a:r>
              <a:rPr lang="en-US" sz="1200" dirty="0" err="1" smtClean="0"/>
              <a:t>tollerata</a:t>
            </a:r>
            <a:r>
              <a:rPr lang="en-US" sz="1200" dirty="0" smtClean="0"/>
              <a:t> con </a:t>
            </a:r>
            <a:r>
              <a:rPr lang="en-US" sz="1200" dirty="0" err="1" smtClean="0"/>
              <a:t>una</a:t>
            </a:r>
            <a:r>
              <a:rPr lang="en-US" sz="1200" dirty="0" smtClean="0"/>
              <a:t> media di </a:t>
            </a:r>
            <a:r>
              <a:rPr lang="en-US" sz="1200" dirty="0" err="1" smtClean="0"/>
              <a:t>perdita</a:t>
            </a:r>
            <a:r>
              <a:rPr lang="en-US" sz="1200" dirty="0" smtClean="0"/>
              <a:t> di peso di 9,2 kg. </a:t>
            </a:r>
            <a:r>
              <a:rPr lang="en-US" sz="1200" dirty="0" err="1" smtClean="0"/>
              <a:t>L’avvento</a:t>
            </a:r>
            <a:r>
              <a:rPr lang="en-US" sz="1200" dirty="0" smtClean="0"/>
              <a:t> di device </a:t>
            </a:r>
            <a:r>
              <a:rPr lang="en-US" sz="1200" dirty="0" err="1" smtClean="0"/>
              <a:t>portatili</a:t>
            </a:r>
            <a:r>
              <a:rPr lang="en-US" sz="1200" dirty="0" smtClean="0"/>
              <a:t> con </a:t>
            </a:r>
            <a:r>
              <a:rPr lang="en-US" sz="1200" dirty="0" err="1" smtClean="0"/>
              <a:t>nuove</a:t>
            </a:r>
            <a:r>
              <a:rPr lang="en-US" sz="1200" dirty="0" smtClean="0"/>
              <a:t> </a:t>
            </a:r>
            <a:r>
              <a:rPr lang="en-US" sz="1200" dirty="0" err="1" smtClean="0"/>
              <a:t>tecnologie</a:t>
            </a:r>
            <a:r>
              <a:rPr lang="en-US" sz="1200" dirty="0" smtClean="0"/>
              <a:t> ha </a:t>
            </a:r>
            <a:r>
              <a:rPr lang="en-US" sz="1200" dirty="0" err="1" smtClean="0"/>
              <a:t>reso</a:t>
            </a:r>
            <a:r>
              <a:rPr lang="en-US" sz="1200" dirty="0" smtClean="0"/>
              <a:t> la UF </a:t>
            </a:r>
            <a:r>
              <a:rPr lang="en-US" sz="1200" dirty="0" err="1" smtClean="0"/>
              <a:t>più</a:t>
            </a:r>
            <a:r>
              <a:rPr lang="en-US" sz="1200" dirty="0" smtClean="0"/>
              <a:t> </a:t>
            </a:r>
            <a:r>
              <a:rPr lang="en-US" sz="1200" dirty="0" err="1" smtClean="0"/>
              <a:t>realizzabile</a:t>
            </a:r>
            <a:r>
              <a:rPr lang="en-US" sz="1200" dirty="0" smtClean="0"/>
              <a:t> </a:t>
            </a:r>
            <a:r>
              <a:rPr lang="en-US" sz="1200" dirty="0" err="1" smtClean="0"/>
              <a:t>ed</a:t>
            </a:r>
            <a:r>
              <a:rPr lang="en-US" sz="1200" dirty="0" smtClean="0"/>
              <a:t> ha </a:t>
            </a:r>
            <a:r>
              <a:rPr lang="en-US" sz="1200" dirty="0" err="1" smtClean="0"/>
              <a:t>portato</a:t>
            </a:r>
            <a:r>
              <a:rPr lang="en-US" sz="1200" dirty="0" smtClean="0"/>
              <a:t> ad </a:t>
            </a:r>
            <a:r>
              <a:rPr lang="en-US" sz="1200" dirty="0" err="1" smtClean="0"/>
              <a:t>una</a:t>
            </a:r>
            <a:r>
              <a:rPr lang="en-US" sz="1200" dirty="0" smtClean="0"/>
              <a:t> </a:t>
            </a:r>
            <a:r>
              <a:rPr lang="en-US" sz="1200" dirty="0" err="1" smtClean="0"/>
              <a:t>seconda</a:t>
            </a:r>
            <a:r>
              <a:rPr lang="en-US" sz="1200" dirty="0" smtClean="0"/>
              <a:t> </a:t>
            </a:r>
            <a:r>
              <a:rPr lang="en-US" sz="1200" dirty="0" err="1" smtClean="0"/>
              <a:t>generazione</a:t>
            </a:r>
            <a:r>
              <a:rPr lang="en-US" sz="1200" dirty="0" smtClean="0"/>
              <a:t> di clinical trials. </a:t>
            </a:r>
            <a:r>
              <a:rPr lang="en-US" sz="1200" dirty="0" err="1" smtClean="0"/>
              <a:t>Queste</a:t>
            </a:r>
            <a:r>
              <a:rPr lang="en-US" sz="1200" dirty="0" smtClean="0"/>
              <a:t> </a:t>
            </a:r>
            <a:r>
              <a:rPr lang="en-US" sz="1200" dirty="0" err="1" smtClean="0"/>
              <a:t>macchine</a:t>
            </a:r>
            <a:r>
              <a:rPr lang="en-US" sz="1200" dirty="0" smtClean="0"/>
              <a:t> </a:t>
            </a:r>
            <a:r>
              <a:rPr lang="en-US" sz="1200" dirty="0" err="1" smtClean="0"/>
              <a:t>semplificate</a:t>
            </a:r>
            <a:r>
              <a:rPr lang="en-US" sz="1200" dirty="0" smtClean="0"/>
              <a:t> e </a:t>
            </a:r>
            <a:r>
              <a:rPr lang="en-US" sz="1200" dirty="0" err="1" smtClean="0"/>
              <a:t>maneggevoli</a:t>
            </a:r>
            <a:r>
              <a:rPr lang="en-US" sz="1200" baseline="0" dirty="0" smtClean="0"/>
              <a:t> </a:t>
            </a:r>
            <a:r>
              <a:rPr lang="en-US" sz="1200" baseline="0" dirty="0" err="1" smtClean="0"/>
              <a:t>hanno</a:t>
            </a:r>
            <a:r>
              <a:rPr lang="en-US" sz="1200" baseline="0" dirty="0" smtClean="0"/>
              <a:t> </a:t>
            </a:r>
            <a:r>
              <a:rPr lang="it-IT" sz="1200" baseline="0" dirty="0" smtClean="0"/>
              <a:t>I</a:t>
            </a:r>
            <a:r>
              <a:rPr lang="en-US" sz="1200" baseline="0" dirty="0" smtClean="0"/>
              <a:t> </a:t>
            </a:r>
            <a:r>
              <a:rPr lang="en-US" sz="1200" baseline="0" dirty="0" err="1" smtClean="0"/>
              <a:t>vantaggi</a:t>
            </a:r>
            <a:r>
              <a:rPr lang="en-US" sz="1200" baseline="0" dirty="0" smtClean="0"/>
              <a:t> di </a:t>
            </a:r>
            <a:r>
              <a:rPr lang="en-US" sz="1200" baseline="0" dirty="0" err="1" smtClean="0"/>
              <a:t>piccole</a:t>
            </a:r>
            <a:r>
              <a:rPr lang="en-US" sz="1200" baseline="0" dirty="0" smtClean="0"/>
              <a:t> </a:t>
            </a:r>
            <a:r>
              <a:rPr lang="en-US" sz="1200" baseline="0" dirty="0" err="1" smtClean="0"/>
              <a:t>dimensioni</a:t>
            </a:r>
            <a:r>
              <a:rPr lang="en-US" sz="1200" baseline="0" dirty="0" smtClean="0"/>
              <a:t>, </a:t>
            </a:r>
            <a:r>
              <a:rPr lang="en-US" sz="1200" baseline="0" dirty="0" err="1" smtClean="0"/>
              <a:t>trasportabilità</a:t>
            </a:r>
            <a:r>
              <a:rPr lang="en-US" sz="1200" baseline="0" dirty="0" smtClean="0"/>
              <a:t>, </a:t>
            </a:r>
            <a:r>
              <a:rPr lang="en-US" sz="1200" baseline="0" dirty="0" err="1" smtClean="0"/>
              <a:t>flussi</a:t>
            </a:r>
            <a:r>
              <a:rPr lang="en-US" sz="1200" baseline="0" dirty="0" smtClean="0"/>
              <a:t> </a:t>
            </a:r>
            <a:r>
              <a:rPr lang="en-US" sz="1200" baseline="0" dirty="0" err="1" smtClean="0"/>
              <a:t>ematici</a:t>
            </a:r>
            <a:r>
              <a:rPr lang="en-US" sz="1200" baseline="0" dirty="0" smtClean="0"/>
              <a:t> </a:t>
            </a:r>
            <a:r>
              <a:rPr lang="en-US" sz="1200" baseline="0" dirty="0" err="1" smtClean="0"/>
              <a:t>fino</a:t>
            </a:r>
            <a:r>
              <a:rPr lang="en-US" sz="1200" baseline="0" dirty="0" smtClean="0"/>
              <a:t> a </a:t>
            </a:r>
            <a:r>
              <a:rPr lang="en-US" sz="1200" dirty="0" smtClean="0"/>
              <a:t>40 ml/min, </a:t>
            </a:r>
            <a:r>
              <a:rPr lang="en-US" sz="1200" dirty="0" err="1" smtClean="0"/>
              <a:t>ed</a:t>
            </a:r>
            <a:r>
              <a:rPr lang="en-US" sz="1200" dirty="0" smtClean="0"/>
              <a:t> un volume di </a:t>
            </a:r>
            <a:r>
              <a:rPr lang="en-US" sz="1200" dirty="0" err="1" smtClean="0"/>
              <a:t>sangue</a:t>
            </a:r>
            <a:r>
              <a:rPr lang="en-US" sz="1200" dirty="0" smtClean="0"/>
              <a:t> </a:t>
            </a:r>
            <a:r>
              <a:rPr lang="en-US" sz="1200" dirty="0" err="1" smtClean="0"/>
              <a:t>extracorporeo</a:t>
            </a:r>
            <a:r>
              <a:rPr lang="en-US" sz="1200" dirty="0" smtClean="0"/>
              <a:t> di 50 ml. </a:t>
            </a:r>
            <a:r>
              <a:rPr lang="en-US" sz="1200" dirty="0" err="1" smtClean="0"/>
              <a:t>Queste</a:t>
            </a:r>
            <a:r>
              <a:rPr lang="en-US" sz="1200" dirty="0" smtClean="0"/>
              <a:t> </a:t>
            </a:r>
            <a:r>
              <a:rPr lang="en-US" sz="1200" dirty="0" err="1" smtClean="0"/>
              <a:t>possono</a:t>
            </a:r>
            <a:r>
              <a:rPr lang="en-US" sz="1200" dirty="0" smtClean="0"/>
              <a:t> </a:t>
            </a:r>
            <a:r>
              <a:rPr lang="en-US" sz="1200" dirty="0" err="1" smtClean="0"/>
              <a:t>fornire</a:t>
            </a:r>
            <a:r>
              <a:rPr lang="en-US" sz="1200" dirty="0" smtClean="0"/>
              <a:t>  UF rate</a:t>
            </a:r>
            <a:r>
              <a:rPr lang="en-US" sz="1200" baseline="0" dirty="0" smtClean="0"/>
              <a:t> di </a:t>
            </a:r>
            <a:r>
              <a:rPr lang="en-US" sz="1200" baseline="0" dirty="0" err="1" smtClean="0"/>
              <a:t>ampio</a:t>
            </a:r>
            <a:r>
              <a:rPr lang="en-US" sz="1200" baseline="0" dirty="0" smtClean="0"/>
              <a:t> </a:t>
            </a:r>
            <a:r>
              <a:rPr lang="en-US" sz="1200" baseline="0" dirty="0" err="1" smtClean="0"/>
              <a:t>spettro</a:t>
            </a:r>
            <a:r>
              <a:rPr lang="en-US" sz="1200" baseline="0" dirty="0" smtClean="0"/>
              <a:t> </a:t>
            </a:r>
            <a:r>
              <a:rPr lang="en-US" sz="1200" dirty="0" smtClean="0"/>
              <a:t> (0–500 ml/h), non </a:t>
            </a:r>
            <a:r>
              <a:rPr lang="en-US" sz="1200" dirty="0" err="1" smtClean="0"/>
              <a:t>richiedono</a:t>
            </a:r>
            <a:r>
              <a:rPr lang="en-US" sz="1200" baseline="0" dirty="0" smtClean="0"/>
              <a:t> </a:t>
            </a:r>
            <a:r>
              <a:rPr lang="en-US" sz="1200" baseline="0" dirty="0" err="1" smtClean="0"/>
              <a:t>necessariamente</a:t>
            </a:r>
            <a:r>
              <a:rPr lang="en-US" sz="1200" baseline="0" dirty="0" smtClean="0"/>
              <a:t> </a:t>
            </a:r>
            <a:r>
              <a:rPr lang="en-US" sz="1200" baseline="0" dirty="0" err="1" smtClean="0"/>
              <a:t>l’allocazione</a:t>
            </a:r>
            <a:r>
              <a:rPr lang="en-US" sz="1200" baseline="0" dirty="0" smtClean="0"/>
              <a:t> in</a:t>
            </a:r>
            <a:r>
              <a:rPr lang="en-US" sz="1200" dirty="0" smtClean="0"/>
              <a:t> intensive care unit, e </a:t>
            </a:r>
            <a:r>
              <a:rPr lang="en-US" sz="1200" dirty="0" err="1" smtClean="0"/>
              <a:t>sono</a:t>
            </a:r>
            <a:r>
              <a:rPr lang="en-US" sz="1200" dirty="0" smtClean="0"/>
              <a:t> state </a:t>
            </a:r>
            <a:r>
              <a:rPr lang="en-US" sz="1200" dirty="0" err="1" smtClean="0"/>
              <a:t>commercializzate</a:t>
            </a:r>
            <a:r>
              <a:rPr lang="en-US" sz="1200" dirty="0" smtClean="0"/>
              <a:t> con la </a:t>
            </a:r>
            <a:r>
              <a:rPr lang="en-US" sz="1200" dirty="0" err="1" smtClean="0"/>
              <a:t>possibilità</a:t>
            </a:r>
            <a:r>
              <a:rPr lang="en-US" sz="1200" baseline="0" dirty="0" smtClean="0"/>
              <a:t> di </a:t>
            </a:r>
            <a:r>
              <a:rPr lang="en-US" sz="1200" baseline="0" dirty="0" err="1" smtClean="0"/>
              <a:t>utilizzo</a:t>
            </a:r>
            <a:r>
              <a:rPr lang="en-US" sz="1200" baseline="0" dirty="0" smtClean="0"/>
              <a:t> </a:t>
            </a:r>
            <a:r>
              <a:rPr lang="en-US" sz="1200" baseline="0" dirty="0" err="1" smtClean="0"/>
              <a:t>anche</a:t>
            </a:r>
            <a:r>
              <a:rPr lang="en-US" sz="1200" baseline="0" dirty="0" smtClean="0"/>
              <a:t> </a:t>
            </a:r>
            <a:r>
              <a:rPr lang="en-US" sz="1200" baseline="0" dirty="0" err="1" smtClean="0"/>
              <a:t>delle</a:t>
            </a:r>
            <a:r>
              <a:rPr lang="en-US" sz="1200" baseline="0" dirty="0" smtClean="0"/>
              <a:t> </a:t>
            </a:r>
            <a:r>
              <a:rPr lang="en-US" sz="1200" baseline="0" dirty="0" err="1" smtClean="0"/>
              <a:t>vene</a:t>
            </a:r>
            <a:r>
              <a:rPr lang="en-US" sz="1200" baseline="0" dirty="0" smtClean="0"/>
              <a:t> </a:t>
            </a:r>
            <a:r>
              <a:rPr lang="en-US" sz="1200" baseline="0" dirty="0" err="1" smtClean="0"/>
              <a:t>periferiche</a:t>
            </a:r>
            <a:r>
              <a:rPr lang="en-US" sz="1200" baseline="0" dirty="0" smtClean="0"/>
              <a:t>. </a:t>
            </a:r>
            <a:r>
              <a:rPr lang="it-IT" sz="1200" baseline="0" dirty="0" smtClean="0"/>
              <a:t>C</a:t>
            </a:r>
            <a:r>
              <a:rPr lang="en-US" sz="1200" baseline="0" dirty="0" smtClean="0"/>
              <a:t>’</a:t>
            </a:r>
            <a:r>
              <a:rPr lang="en-US" sz="1200" baseline="0" dirty="0" err="1" smtClean="0"/>
              <a:t>è</a:t>
            </a:r>
            <a:r>
              <a:rPr lang="en-US" sz="1200" baseline="0" dirty="0" smtClean="0"/>
              <a:t> un </a:t>
            </a:r>
            <a:r>
              <a:rPr lang="en-US" sz="1200" baseline="0" dirty="0" err="1" smtClean="0"/>
              <a:t>limitato</a:t>
            </a:r>
            <a:r>
              <a:rPr lang="en-US" sz="1200" baseline="0" dirty="0" smtClean="0"/>
              <a:t> </a:t>
            </a:r>
            <a:r>
              <a:rPr lang="en-US" sz="1200" baseline="0" dirty="0" err="1" smtClean="0"/>
              <a:t>numero</a:t>
            </a:r>
            <a:r>
              <a:rPr lang="en-US" sz="1200" baseline="0" dirty="0" smtClean="0"/>
              <a:t> di </a:t>
            </a:r>
            <a:r>
              <a:rPr lang="en-US" sz="1200" dirty="0" smtClean="0"/>
              <a:t>clinical studies </a:t>
            </a:r>
            <a:r>
              <a:rPr lang="en-US" sz="1200" dirty="0" err="1" smtClean="0"/>
              <a:t>sull’uso</a:t>
            </a:r>
            <a:r>
              <a:rPr lang="en-US" sz="1200" dirty="0" smtClean="0"/>
              <a:t> di</a:t>
            </a:r>
            <a:r>
              <a:rPr lang="en-US" sz="1200" baseline="0" dirty="0" smtClean="0"/>
              <a:t> </a:t>
            </a:r>
            <a:r>
              <a:rPr lang="en-US" sz="1200" dirty="0" smtClean="0"/>
              <a:t>UF </a:t>
            </a:r>
            <a:r>
              <a:rPr lang="en-US" sz="1200" dirty="0" err="1" smtClean="0"/>
              <a:t>nel</a:t>
            </a:r>
            <a:r>
              <a:rPr lang="en-US" sz="1200" dirty="0" smtClean="0"/>
              <a:t> </a:t>
            </a:r>
            <a:r>
              <a:rPr lang="en-US" sz="1200" dirty="0" err="1" smtClean="0"/>
              <a:t>trattamento</a:t>
            </a:r>
            <a:r>
              <a:rPr lang="en-US" sz="1200" dirty="0" smtClean="0"/>
              <a:t> di   HF, di cui 10 </a:t>
            </a:r>
            <a:r>
              <a:rPr lang="en-US" sz="1200" dirty="0" err="1" smtClean="0"/>
              <a:t>comprendono</a:t>
            </a:r>
            <a:r>
              <a:rPr lang="en-US" sz="1200" dirty="0" smtClean="0"/>
              <a:t> </a:t>
            </a:r>
            <a:r>
              <a:rPr lang="en-US" sz="1200" dirty="0" err="1" smtClean="0"/>
              <a:t>trilas</a:t>
            </a:r>
            <a:r>
              <a:rPr lang="en-US" sz="1200" dirty="0" smtClean="0"/>
              <a:t> </a:t>
            </a:r>
            <a:r>
              <a:rPr lang="en-US" sz="1200" dirty="0" err="1" smtClean="0"/>
              <a:t>randomizzati</a:t>
            </a:r>
            <a:r>
              <a:rPr lang="en-US" sz="1200" dirty="0" smtClean="0"/>
              <a:t>. </a:t>
            </a:r>
            <a:endParaRPr lang="it-IT" sz="1200" dirty="0" smtClean="0"/>
          </a:p>
          <a:p>
            <a:endParaRPr lang="it-IT" dirty="0"/>
          </a:p>
        </p:txBody>
      </p:sp>
      <p:sp>
        <p:nvSpPr>
          <p:cNvPr id="4" name="Segnaposto numero diapositiva 3"/>
          <p:cNvSpPr>
            <a:spLocks noGrp="1"/>
          </p:cNvSpPr>
          <p:nvPr>
            <p:ph type="sldNum" sz="quarter" idx="10"/>
          </p:nvPr>
        </p:nvSpPr>
        <p:spPr/>
        <p:txBody>
          <a:bodyPr/>
          <a:lstStyle/>
          <a:p>
            <a:fld id="{08ACA37D-89F7-5E41-851F-322E12ADA36F}" type="slidenum">
              <a:rPr lang="it-IT" smtClean="0"/>
              <a:pPr/>
              <a:t>16</a:t>
            </a:fld>
            <a:endParaRPr lang="it-IT"/>
          </a:p>
        </p:txBody>
      </p:sp>
    </p:spTree>
    <p:extLst>
      <p:ext uri="{BB962C8B-B14F-4D97-AF65-F5344CB8AC3E}">
        <p14:creationId xmlns:p14="http://schemas.microsoft.com/office/powerpoint/2010/main" xmlns="" val="2530590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Water and solute transport in IU. Water molecules cross semipermeable membranes by UF, that is, a fluid shift driven by a hydrostatic pressure difference (TMP), according to the formula:</a:t>
            </a:r>
            <a:br>
              <a:rPr lang="en-US" dirty="0" smtClean="0"/>
            </a:br>
            <a:r>
              <a:rPr lang="en-US" dirty="0" smtClean="0"/>
              <a:t/>
            </a:r>
            <a:br>
              <a:rPr lang="en-US" dirty="0" smtClean="0"/>
            </a:br>
            <a:r>
              <a:rPr lang="en-US" dirty="0" smtClean="0"/>
              <a:t>Hourly fluid removal in IU = TMP K</a:t>
            </a:r>
            <a:r>
              <a:rPr lang="en-US" baseline="-25000" dirty="0" smtClean="0"/>
              <a:t>UF</a:t>
            </a:r>
            <a:r>
              <a:rPr lang="en-US" dirty="0" smtClean="0"/>
              <a:t> </a:t>
            </a:r>
            <a:br>
              <a:rPr lang="en-US" dirty="0" smtClean="0"/>
            </a:br>
            <a:r>
              <a:rPr lang="en-US" dirty="0" smtClean="0"/>
              <a:t/>
            </a:r>
            <a:br>
              <a:rPr lang="en-US" dirty="0" smtClean="0"/>
            </a:br>
            <a:r>
              <a:rPr lang="en-US" dirty="0" smtClean="0"/>
              <a:t>where </a:t>
            </a:r>
            <a:r>
              <a:rPr lang="en-US" i="1" dirty="0" smtClean="0"/>
              <a:t>K</a:t>
            </a:r>
            <a:r>
              <a:rPr lang="en-US" dirty="0" smtClean="0"/>
              <a:t> </a:t>
            </a:r>
            <a:r>
              <a:rPr lang="en-US" baseline="-25000" dirty="0" smtClean="0"/>
              <a:t>UF</a:t>
            </a:r>
            <a:r>
              <a:rPr lang="en-US" dirty="0" smtClean="0"/>
              <a:t> is the UF coefficient of the filter, that is, the intrinsic permeability of the membrane. It represents the theoretical amount of plasma water transported in the unit of time per unit of TMP applied across the membrane (mL/mm Hg per hour). For example, given a filter </a:t>
            </a:r>
            <a:r>
              <a:rPr lang="en-US" i="1" dirty="0" smtClean="0"/>
              <a:t>K</a:t>
            </a:r>
            <a:r>
              <a:rPr lang="en-US" dirty="0" smtClean="0"/>
              <a:t> </a:t>
            </a:r>
            <a:r>
              <a:rPr lang="en-US" baseline="-25000" dirty="0" smtClean="0"/>
              <a:t>UF</a:t>
            </a:r>
            <a:r>
              <a:rPr lang="en-US" dirty="0" smtClean="0"/>
              <a:t> of 10 mL/mm Hg per hour, if TMP is 150 mm Hg, the maximum </a:t>
            </a:r>
            <a:r>
              <a:rPr lang="en-US" dirty="0" err="1" smtClean="0"/>
              <a:t>ultrafiltrate</a:t>
            </a:r>
            <a:r>
              <a:rPr lang="en-US" dirty="0" smtClean="0"/>
              <a:t> volume in 1 hour (hourly UF rate) will be 150 × 10 = 1.5 L. Hourly UF rate is directly set on the machine that modulates TMP according to the programmed weight loss. Solutes are </a:t>
            </a:r>
            <a:r>
              <a:rPr lang="en-US" i="1" dirty="0" smtClean="0"/>
              <a:t>dragged</a:t>
            </a:r>
            <a:r>
              <a:rPr lang="en-US" dirty="0" smtClean="0"/>
              <a:t> along with plasma water across the membrane (solvent drag: solutes with molecular size lower than membrane pores are transported with the solvent) (B). Urea (60 D) or electrolytes (sodium 23 D and potassium 35 D) will be moved easily; on the contrary, high-molecular-weight solutes (</a:t>
            </a:r>
            <a:r>
              <a:rPr lang="en-US" dirty="0" err="1" smtClean="0"/>
              <a:t>eg</a:t>
            </a:r>
            <a:r>
              <a:rPr lang="en-US" dirty="0" smtClean="0"/>
              <a:t>, albumin 69 000 D) will not undergo the solvent drag effect. </a:t>
            </a:r>
            <a:r>
              <a:rPr lang="en-US" i="1" dirty="0" smtClean="0"/>
              <a:t>TMP</a:t>
            </a:r>
            <a:r>
              <a:rPr lang="en-US" dirty="0" smtClean="0"/>
              <a:t>, </a:t>
            </a:r>
            <a:r>
              <a:rPr lang="en-US" dirty="0" err="1" smtClean="0"/>
              <a:t>Transmembrane</a:t>
            </a:r>
            <a:r>
              <a:rPr lang="en-US" dirty="0" smtClean="0"/>
              <a:t> pressure; </a:t>
            </a:r>
            <a:r>
              <a:rPr lang="en-US" i="1" dirty="0" smtClean="0"/>
              <a:t>D</a:t>
            </a:r>
            <a:r>
              <a:rPr lang="en-US" dirty="0" smtClean="0"/>
              <a:t>, Daltons.</a:t>
            </a:r>
            <a:endParaRPr lang="it-IT" dirty="0"/>
          </a:p>
        </p:txBody>
      </p:sp>
      <p:sp>
        <p:nvSpPr>
          <p:cNvPr id="4" name="Segnaposto numero diapositiva 3"/>
          <p:cNvSpPr>
            <a:spLocks noGrp="1"/>
          </p:cNvSpPr>
          <p:nvPr>
            <p:ph type="sldNum" sz="quarter" idx="10"/>
          </p:nvPr>
        </p:nvSpPr>
        <p:spPr/>
        <p:txBody>
          <a:bodyPr/>
          <a:lstStyle/>
          <a:p>
            <a:fld id="{08ACA37D-89F7-5E41-851F-322E12ADA36F}" type="slidenum">
              <a:rPr lang="it-IT" smtClean="0"/>
              <a:pPr/>
              <a:t>18</a:t>
            </a:fld>
            <a:endParaRPr lang="it-IT"/>
          </a:p>
        </p:txBody>
      </p:sp>
    </p:spTree>
    <p:extLst>
      <p:ext uri="{BB962C8B-B14F-4D97-AF65-F5344CB8AC3E}">
        <p14:creationId xmlns:p14="http://schemas.microsoft.com/office/powerpoint/2010/main" xmlns="" val="2240704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Termini come  </a:t>
            </a:r>
            <a:r>
              <a:rPr lang="en-US" i="1" dirty="0" err="1" smtClean="0"/>
              <a:t>ultrafiltrazione</a:t>
            </a:r>
            <a:r>
              <a:rPr lang="en-US" i="1" baseline="0" dirty="0" smtClean="0"/>
              <a:t> </a:t>
            </a:r>
            <a:r>
              <a:rPr lang="en-US" dirty="0" smtClean="0"/>
              <a:t> e </a:t>
            </a:r>
            <a:r>
              <a:rPr lang="en-US" i="1" dirty="0" err="1" smtClean="0"/>
              <a:t>hemofiltrazione</a:t>
            </a:r>
            <a:r>
              <a:rPr lang="en-US" i="1" baseline="0" dirty="0" smtClean="0"/>
              <a:t> </a:t>
            </a:r>
            <a:r>
              <a:rPr lang="en-US" i="1" baseline="0" dirty="0" err="1" smtClean="0"/>
              <a:t>sono</a:t>
            </a:r>
            <a:r>
              <a:rPr lang="en-US" i="1" baseline="0" dirty="0" smtClean="0"/>
              <a:t> </a:t>
            </a:r>
            <a:r>
              <a:rPr lang="en-US" i="1" baseline="0" dirty="0" err="1" smtClean="0"/>
              <a:t>spesso</a:t>
            </a:r>
            <a:r>
              <a:rPr lang="en-US" i="1" baseline="0" dirty="0" smtClean="0"/>
              <a:t> </a:t>
            </a:r>
            <a:r>
              <a:rPr lang="en-US" i="1" baseline="0" dirty="0" err="1" smtClean="0"/>
              <a:t>usati</a:t>
            </a:r>
            <a:r>
              <a:rPr lang="en-US" i="1" baseline="0" dirty="0" smtClean="0"/>
              <a:t> in </a:t>
            </a:r>
            <a:r>
              <a:rPr lang="en-US" i="1" baseline="0" dirty="0" err="1" smtClean="0"/>
              <a:t>maniera</a:t>
            </a:r>
            <a:r>
              <a:rPr lang="en-US" i="1" baseline="0" dirty="0" smtClean="0"/>
              <a:t> </a:t>
            </a:r>
            <a:r>
              <a:rPr lang="en-US" i="1" baseline="0" dirty="0" err="1" smtClean="0"/>
              <a:t>intercambiabile</a:t>
            </a:r>
            <a:r>
              <a:rPr lang="en-US" i="1" baseline="0" dirty="0" smtClean="0"/>
              <a:t> </a:t>
            </a:r>
            <a:r>
              <a:rPr lang="en-US" i="1" baseline="0" dirty="0" err="1" smtClean="0"/>
              <a:t>soprattutto</a:t>
            </a:r>
            <a:r>
              <a:rPr lang="en-US" i="1" baseline="0" dirty="0" smtClean="0"/>
              <a:t> in </a:t>
            </a:r>
            <a:r>
              <a:rPr lang="en-US" i="1" baseline="0" dirty="0" err="1" smtClean="0"/>
              <a:t>cardiologia</a:t>
            </a:r>
            <a:r>
              <a:rPr lang="en-US" i="1" baseline="0" dirty="0" smtClean="0"/>
              <a:t> ma di </a:t>
            </a:r>
            <a:r>
              <a:rPr lang="en-US" i="1" baseline="0" dirty="0" err="1" smtClean="0"/>
              <a:t>fatto</a:t>
            </a:r>
            <a:r>
              <a:rPr lang="en-US" i="1" baseline="0" dirty="0" smtClean="0"/>
              <a:t> </a:t>
            </a:r>
            <a:r>
              <a:rPr lang="en-US" i="1" baseline="0" dirty="0" err="1" smtClean="0"/>
              <a:t>essi</a:t>
            </a:r>
            <a:r>
              <a:rPr lang="en-US" i="1" baseline="0" dirty="0" smtClean="0"/>
              <a:t> </a:t>
            </a:r>
            <a:r>
              <a:rPr lang="en-US" i="1" baseline="0" dirty="0" err="1" smtClean="0"/>
              <a:t>sono</a:t>
            </a:r>
            <a:r>
              <a:rPr lang="en-US" i="1" baseline="0" dirty="0" smtClean="0"/>
              <a:t> molto </a:t>
            </a:r>
            <a:r>
              <a:rPr lang="en-US" i="1" baseline="0" dirty="0" err="1" smtClean="0"/>
              <a:t>differenti</a:t>
            </a:r>
            <a:r>
              <a:rPr lang="en-US" i="1" baseline="0" dirty="0" smtClean="0"/>
              <a:t>. </a:t>
            </a:r>
            <a:r>
              <a:rPr lang="en-US" i="1" baseline="0" dirty="0" err="1" smtClean="0"/>
              <a:t>L’ultrafiltrazione</a:t>
            </a:r>
            <a:r>
              <a:rPr lang="en-US" i="1" baseline="0" dirty="0" smtClean="0"/>
              <a:t> UF </a:t>
            </a:r>
            <a:r>
              <a:rPr lang="en-US" dirty="0" smtClean="0"/>
              <a:t> </a:t>
            </a:r>
            <a:r>
              <a:rPr lang="en-US" dirty="0" err="1" smtClean="0"/>
              <a:t>indica</a:t>
            </a:r>
            <a:r>
              <a:rPr lang="en-US" baseline="0" dirty="0" smtClean="0"/>
              <a:t> </a:t>
            </a:r>
            <a:r>
              <a:rPr lang="en-US" baseline="0" dirty="0" err="1" smtClean="0"/>
              <a:t>sia</a:t>
            </a:r>
            <a:r>
              <a:rPr lang="en-US" baseline="0" dirty="0" smtClean="0"/>
              <a:t> </a:t>
            </a:r>
            <a:r>
              <a:rPr lang="en-US" baseline="0" dirty="0" err="1" smtClean="0"/>
              <a:t>il</a:t>
            </a:r>
            <a:r>
              <a:rPr lang="en-US" baseline="0" dirty="0" smtClean="0"/>
              <a:t> </a:t>
            </a:r>
            <a:r>
              <a:rPr lang="en-US" baseline="0" dirty="0" err="1" smtClean="0"/>
              <a:t>meccanismo</a:t>
            </a:r>
            <a:r>
              <a:rPr lang="en-US" baseline="0" dirty="0" smtClean="0"/>
              <a:t> di </a:t>
            </a:r>
            <a:r>
              <a:rPr lang="en-US" baseline="0" dirty="0" err="1" smtClean="0"/>
              <a:t>trasporto</a:t>
            </a:r>
            <a:r>
              <a:rPr lang="en-US" baseline="0" dirty="0" smtClean="0"/>
              <a:t> </a:t>
            </a:r>
            <a:r>
              <a:rPr lang="en-US" baseline="0" dirty="0" err="1" smtClean="0"/>
              <a:t>dell’acqua</a:t>
            </a:r>
            <a:r>
              <a:rPr lang="en-US" baseline="0" dirty="0" smtClean="0"/>
              <a:t> </a:t>
            </a:r>
            <a:r>
              <a:rPr lang="en-US" baseline="0" dirty="0" err="1" smtClean="0"/>
              <a:t>durante</a:t>
            </a:r>
            <a:r>
              <a:rPr lang="en-US" baseline="0" dirty="0" smtClean="0"/>
              <a:t> RRT </a:t>
            </a:r>
            <a:r>
              <a:rPr lang="en-US" baseline="0" dirty="0" err="1" smtClean="0"/>
              <a:t>che</a:t>
            </a:r>
            <a:r>
              <a:rPr lang="en-US" baseline="0" dirty="0" smtClean="0"/>
              <a:t> </a:t>
            </a:r>
            <a:r>
              <a:rPr lang="en-US" baseline="0" dirty="0" err="1" smtClean="0"/>
              <a:t>una</a:t>
            </a:r>
            <a:r>
              <a:rPr lang="en-US" baseline="0" dirty="0" smtClean="0"/>
              <a:t> </a:t>
            </a:r>
            <a:r>
              <a:rPr lang="en-US" baseline="0" dirty="0" err="1" smtClean="0"/>
              <a:t>modalità</a:t>
            </a:r>
            <a:r>
              <a:rPr lang="en-US" baseline="0" dirty="0" smtClean="0"/>
              <a:t> RRT di </a:t>
            </a:r>
            <a:r>
              <a:rPr lang="en-US" baseline="0" dirty="0" err="1" smtClean="0"/>
              <a:t>rimozione</a:t>
            </a:r>
            <a:r>
              <a:rPr lang="en-US" baseline="0" dirty="0" smtClean="0"/>
              <a:t> </a:t>
            </a:r>
            <a:r>
              <a:rPr lang="en-US" baseline="0" dirty="0" err="1" smtClean="0"/>
              <a:t>isolata</a:t>
            </a:r>
            <a:r>
              <a:rPr lang="en-US" baseline="0" dirty="0" smtClean="0"/>
              <a:t> di </a:t>
            </a:r>
            <a:r>
              <a:rPr lang="en-US" baseline="0" dirty="0" err="1" smtClean="0"/>
              <a:t>fluido</a:t>
            </a:r>
            <a:r>
              <a:rPr lang="en-US" baseline="0" dirty="0" smtClean="0"/>
              <a:t> dal </a:t>
            </a:r>
            <a:r>
              <a:rPr lang="en-US" baseline="0" dirty="0" err="1" smtClean="0"/>
              <a:t>sangue</a:t>
            </a:r>
            <a:r>
              <a:rPr lang="en-US" baseline="0" dirty="0" smtClean="0"/>
              <a:t>. Per </a:t>
            </a:r>
            <a:r>
              <a:rPr lang="en-US" baseline="0" dirty="0" err="1" smtClean="0"/>
              <a:t>chiarezza</a:t>
            </a:r>
            <a:r>
              <a:rPr lang="en-US" baseline="0" dirty="0" smtClean="0"/>
              <a:t> </a:t>
            </a:r>
            <a:r>
              <a:rPr lang="en-US" baseline="0" dirty="0" err="1" smtClean="0"/>
              <a:t>una</a:t>
            </a:r>
            <a:r>
              <a:rPr lang="en-US" baseline="0" dirty="0" smtClean="0"/>
              <a:t> </a:t>
            </a:r>
            <a:r>
              <a:rPr lang="en-US" baseline="0" dirty="0" err="1" smtClean="0"/>
              <a:t>sessione</a:t>
            </a:r>
            <a:r>
              <a:rPr lang="en-US" baseline="0" dirty="0" smtClean="0"/>
              <a:t> di UF </a:t>
            </a:r>
            <a:r>
              <a:rPr lang="en-US" baseline="0" dirty="0" err="1" smtClean="0"/>
              <a:t>dovrebbe</a:t>
            </a:r>
            <a:r>
              <a:rPr lang="en-US" baseline="0" dirty="0" smtClean="0"/>
              <a:t> </a:t>
            </a:r>
            <a:r>
              <a:rPr lang="en-US" baseline="0" dirty="0" err="1" smtClean="0"/>
              <a:t>essere</a:t>
            </a:r>
            <a:r>
              <a:rPr lang="en-US" baseline="0" dirty="0" smtClean="0"/>
              <a:t> </a:t>
            </a:r>
            <a:r>
              <a:rPr lang="en-US" baseline="0" dirty="0" err="1" smtClean="0"/>
              <a:t>più</a:t>
            </a:r>
            <a:r>
              <a:rPr lang="en-US" baseline="0" dirty="0" smtClean="0"/>
              <a:t> </a:t>
            </a:r>
            <a:r>
              <a:rPr lang="en-US" baseline="0" dirty="0" err="1" smtClean="0"/>
              <a:t>propriamente</a:t>
            </a:r>
            <a:r>
              <a:rPr lang="en-US" baseline="0" dirty="0" smtClean="0"/>
              <a:t> </a:t>
            </a:r>
            <a:r>
              <a:rPr lang="en-US" baseline="0" dirty="0" err="1" smtClean="0"/>
              <a:t>indicata</a:t>
            </a:r>
            <a:r>
              <a:rPr lang="en-US" baseline="0" dirty="0" smtClean="0"/>
              <a:t> come UF </a:t>
            </a:r>
            <a:r>
              <a:rPr lang="en-US" baseline="0" dirty="0" err="1" smtClean="0"/>
              <a:t>isolata</a:t>
            </a:r>
            <a:r>
              <a:rPr lang="en-US" baseline="0" dirty="0" smtClean="0"/>
              <a:t> </a:t>
            </a:r>
            <a:r>
              <a:rPr lang="en-US" dirty="0" smtClean="0"/>
              <a:t>IU. Si </a:t>
            </a:r>
            <a:r>
              <a:rPr lang="en-US" dirty="0" err="1" smtClean="0"/>
              <a:t>dovrebbe</a:t>
            </a:r>
            <a:r>
              <a:rPr lang="en-US" dirty="0" smtClean="0"/>
              <a:t> </a:t>
            </a:r>
            <a:r>
              <a:rPr lang="en-US" dirty="0" err="1" smtClean="0"/>
              <a:t>utilizzare</a:t>
            </a:r>
            <a:r>
              <a:rPr lang="en-US" dirty="0" smtClean="0"/>
              <a:t> </a:t>
            </a:r>
            <a:r>
              <a:rPr lang="en-US" dirty="0" err="1" smtClean="0"/>
              <a:t>questo</a:t>
            </a:r>
            <a:r>
              <a:rPr lang="en-US" dirty="0" smtClean="0"/>
              <a:t> </a:t>
            </a:r>
            <a:r>
              <a:rPr lang="en-US" dirty="0" err="1" smtClean="0"/>
              <a:t>termine</a:t>
            </a:r>
            <a:r>
              <a:rPr lang="en-US" dirty="0" smtClean="0"/>
              <a:t> per </a:t>
            </a:r>
            <a:r>
              <a:rPr lang="en-US" dirty="0" err="1" smtClean="0"/>
              <a:t>evitare</a:t>
            </a:r>
            <a:r>
              <a:rPr lang="en-US" dirty="0" smtClean="0"/>
              <a:t> </a:t>
            </a:r>
            <a:r>
              <a:rPr lang="en-US" dirty="0" err="1" smtClean="0"/>
              <a:t>confusione</a:t>
            </a:r>
            <a:r>
              <a:rPr lang="en-US" dirty="0" smtClean="0"/>
              <a:t> con </a:t>
            </a:r>
            <a:r>
              <a:rPr lang="en-US" dirty="0" err="1" smtClean="0"/>
              <a:t>emofiltrazione</a:t>
            </a:r>
            <a:r>
              <a:rPr lang="en-US" dirty="0" smtClean="0"/>
              <a:t> </a:t>
            </a:r>
            <a:r>
              <a:rPr lang="en-US" dirty="0" err="1" smtClean="0"/>
              <a:t>che</a:t>
            </a:r>
            <a:r>
              <a:rPr lang="en-US" dirty="0" smtClean="0"/>
              <a:t> </a:t>
            </a:r>
            <a:r>
              <a:rPr lang="en-US" dirty="0" err="1" smtClean="0"/>
              <a:t>è</a:t>
            </a:r>
            <a:r>
              <a:rPr lang="en-US" dirty="0" smtClean="0"/>
              <a:t> </a:t>
            </a:r>
            <a:r>
              <a:rPr lang="en-US" dirty="0" err="1" smtClean="0"/>
              <a:t>una</a:t>
            </a:r>
            <a:r>
              <a:rPr lang="en-US" dirty="0" smtClean="0"/>
              <a:t> </a:t>
            </a:r>
            <a:r>
              <a:rPr lang="en-US" dirty="0" err="1" smtClean="0"/>
              <a:t>modalità</a:t>
            </a:r>
            <a:r>
              <a:rPr lang="en-US" dirty="0" smtClean="0"/>
              <a:t> </a:t>
            </a:r>
            <a:r>
              <a:rPr lang="en-US" dirty="0" err="1" smtClean="0"/>
              <a:t>basata</a:t>
            </a:r>
            <a:r>
              <a:rPr lang="en-US" dirty="0" smtClean="0"/>
              <a:t> </a:t>
            </a:r>
            <a:r>
              <a:rPr lang="en-US" dirty="0" err="1" smtClean="0"/>
              <a:t>sulla</a:t>
            </a:r>
            <a:r>
              <a:rPr lang="en-US" dirty="0" smtClean="0"/>
              <a:t> </a:t>
            </a:r>
            <a:r>
              <a:rPr lang="en-US" dirty="0" err="1" smtClean="0"/>
              <a:t>rimozione</a:t>
            </a:r>
            <a:r>
              <a:rPr lang="en-US" dirty="0" smtClean="0"/>
              <a:t> </a:t>
            </a:r>
            <a:r>
              <a:rPr lang="en-US" dirty="0" err="1" smtClean="0"/>
              <a:t>convettiva</a:t>
            </a:r>
            <a:r>
              <a:rPr lang="en-US" dirty="0" smtClean="0"/>
              <a:t> di </a:t>
            </a:r>
            <a:r>
              <a:rPr lang="en-US" dirty="0" err="1" smtClean="0"/>
              <a:t>acqua</a:t>
            </a:r>
            <a:r>
              <a:rPr lang="en-US" dirty="0" smtClean="0"/>
              <a:t> </a:t>
            </a:r>
            <a:r>
              <a:rPr lang="en-US" dirty="0" err="1" smtClean="0"/>
              <a:t>plasmatica</a:t>
            </a:r>
            <a:r>
              <a:rPr lang="en-US" dirty="0" smtClean="0"/>
              <a:t> ma </a:t>
            </a:r>
            <a:r>
              <a:rPr lang="en-US" dirty="0" err="1" smtClean="0"/>
              <a:t>richiede</a:t>
            </a:r>
            <a:r>
              <a:rPr lang="en-US" dirty="0" smtClean="0"/>
              <a:t> </a:t>
            </a:r>
            <a:r>
              <a:rPr lang="en-US" dirty="0" err="1" smtClean="0"/>
              <a:t>anche</a:t>
            </a:r>
            <a:r>
              <a:rPr lang="en-US" dirty="0" smtClean="0"/>
              <a:t> la </a:t>
            </a:r>
            <a:r>
              <a:rPr lang="en-US" dirty="0" err="1" smtClean="0"/>
              <a:t>parziale</a:t>
            </a:r>
            <a:r>
              <a:rPr lang="en-US" dirty="0" smtClean="0"/>
              <a:t> o </a:t>
            </a:r>
            <a:r>
              <a:rPr lang="en-US" dirty="0" err="1" smtClean="0"/>
              <a:t>totale</a:t>
            </a:r>
            <a:r>
              <a:rPr lang="en-US" dirty="0" smtClean="0"/>
              <a:t> </a:t>
            </a:r>
            <a:r>
              <a:rPr lang="en-US" dirty="0" err="1" smtClean="0"/>
              <a:t>sostituzione</a:t>
            </a:r>
            <a:r>
              <a:rPr lang="en-US" dirty="0" smtClean="0"/>
              <a:t> di </a:t>
            </a:r>
            <a:r>
              <a:rPr lang="en-US" dirty="0" err="1" smtClean="0"/>
              <a:t>quest’ultima</a:t>
            </a:r>
            <a:r>
              <a:rPr lang="en-US" dirty="0" smtClean="0"/>
              <a:t> con </a:t>
            </a:r>
            <a:r>
              <a:rPr lang="en-US" dirty="0" err="1" smtClean="0"/>
              <a:t>una</a:t>
            </a:r>
            <a:r>
              <a:rPr lang="en-US" dirty="0" smtClean="0"/>
              <a:t> </a:t>
            </a:r>
            <a:r>
              <a:rPr lang="en-US" i="1" dirty="0" smtClean="0"/>
              <a:t>clean</a:t>
            </a:r>
            <a:r>
              <a:rPr lang="en-US" dirty="0" smtClean="0"/>
              <a:t> solution </a:t>
            </a:r>
            <a:r>
              <a:rPr lang="en-US" dirty="0" err="1" smtClean="0"/>
              <a:t>avente</a:t>
            </a:r>
            <a:r>
              <a:rPr lang="en-US" dirty="0" smtClean="0"/>
              <a:t> </a:t>
            </a:r>
            <a:r>
              <a:rPr lang="en-US" dirty="0" err="1" smtClean="0"/>
              <a:t>una</a:t>
            </a:r>
            <a:r>
              <a:rPr lang="en-US" dirty="0" smtClean="0"/>
              <a:t> </a:t>
            </a:r>
            <a:r>
              <a:rPr lang="en-US" dirty="0" err="1" smtClean="0"/>
              <a:t>concentrazione</a:t>
            </a:r>
            <a:r>
              <a:rPr lang="en-US" dirty="0" smtClean="0"/>
              <a:t> </a:t>
            </a:r>
            <a:r>
              <a:rPr lang="en-US" dirty="0" err="1" smtClean="0"/>
              <a:t>elettrolitica</a:t>
            </a:r>
            <a:r>
              <a:rPr lang="en-US" dirty="0" smtClean="0"/>
              <a:t> nota (</a:t>
            </a:r>
            <a:r>
              <a:rPr lang="en-US" dirty="0" err="1" smtClean="0"/>
              <a:t>generalmente</a:t>
            </a:r>
            <a:r>
              <a:rPr lang="en-US" baseline="0" dirty="0" smtClean="0"/>
              <a:t> </a:t>
            </a:r>
            <a:r>
              <a:rPr lang="en-US" dirty="0" smtClean="0"/>
              <a:t> 2–3 L/h in </a:t>
            </a:r>
            <a:r>
              <a:rPr lang="en-US" dirty="0" err="1" smtClean="0"/>
              <a:t>forme</a:t>
            </a:r>
            <a:r>
              <a:rPr lang="en-US" baseline="0" dirty="0" smtClean="0"/>
              <a:t> continue di </a:t>
            </a:r>
            <a:r>
              <a:rPr lang="en-US" baseline="0" dirty="0" err="1" smtClean="0"/>
              <a:t>emofiltrazione</a:t>
            </a:r>
            <a:r>
              <a:rPr lang="en-US" baseline="0" dirty="0" smtClean="0"/>
              <a:t> o </a:t>
            </a:r>
            <a:r>
              <a:rPr lang="en-US" baseline="0" dirty="0" err="1" smtClean="0"/>
              <a:t>più</a:t>
            </a:r>
            <a:r>
              <a:rPr lang="en-US" baseline="0" dirty="0" smtClean="0"/>
              <a:t> di </a:t>
            </a:r>
            <a:r>
              <a:rPr lang="en-US" dirty="0" smtClean="0"/>
              <a:t> 6–8 L/h in high-volume hemofiltration/</a:t>
            </a:r>
            <a:r>
              <a:rPr lang="en-US" dirty="0" err="1" smtClean="0"/>
              <a:t>hemodiafiltration</a:t>
            </a:r>
            <a:r>
              <a:rPr lang="en-US" dirty="0" smtClean="0"/>
              <a:t>. </a:t>
            </a:r>
            <a:r>
              <a:rPr lang="en-US" dirty="0" err="1" smtClean="0"/>
              <a:t>Ovviamente</a:t>
            </a:r>
            <a:r>
              <a:rPr lang="en-US" dirty="0" smtClean="0"/>
              <a:t> la </a:t>
            </a:r>
            <a:r>
              <a:rPr lang="en-US" dirty="0" err="1" smtClean="0"/>
              <a:t>emofiltrazione</a:t>
            </a:r>
            <a:r>
              <a:rPr lang="en-US" dirty="0" smtClean="0"/>
              <a:t> ha </a:t>
            </a:r>
            <a:r>
              <a:rPr lang="en-US" dirty="0" err="1" smtClean="0"/>
              <a:t>una</a:t>
            </a:r>
            <a:r>
              <a:rPr lang="en-US" dirty="0" smtClean="0"/>
              <a:t> </a:t>
            </a:r>
            <a:r>
              <a:rPr lang="en-US" dirty="0" err="1" smtClean="0"/>
              <a:t>efficienza</a:t>
            </a:r>
            <a:r>
              <a:rPr lang="en-US" dirty="0" smtClean="0"/>
              <a:t> </a:t>
            </a:r>
            <a:r>
              <a:rPr lang="en-US" dirty="0" err="1" smtClean="0"/>
              <a:t>depurativa</a:t>
            </a:r>
            <a:r>
              <a:rPr lang="en-US" dirty="0" smtClean="0"/>
              <a:t> molto </a:t>
            </a:r>
            <a:r>
              <a:rPr lang="en-US" dirty="0" err="1" smtClean="0"/>
              <a:t>superiore</a:t>
            </a:r>
            <a:r>
              <a:rPr lang="en-US" dirty="0" smtClean="0"/>
              <a:t> </a:t>
            </a:r>
            <a:r>
              <a:rPr lang="en-US" dirty="0" err="1" smtClean="0"/>
              <a:t>rispetto</a:t>
            </a:r>
            <a:r>
              <a:rPr lang="en-US" dirty="0" smtClean="0"/>
              <a:t> </a:t>
            </a:r>
            <a:r>
              <a:rPr lang="en-US" dirty="0" err="1" smtClean="0"/>
              <a:t>alla</a:t>
            </a:r>
            <a:r>
              <a:rPr lang="en-US" dirty="0" smtClean="0"/>
              <a:t> UF </a:t>
            </a:r>
            <a:r>
              <a:rPr lang="en-US" dirty="0" err="1" smtClean="0"/>
              <a:t>isolata</a:t>
            </a:r>
            <a:r>
              <a:rPr lang="en-US" dirty="0" smtClean="0"/>
              <a:t>.</a:t>
            </a:r>
            <a:endParaRPr lang="it-IT" dirty="0"/>
          </a:p>
        </p:txBody>
      </p:sp>
      <p:sp>
        <p:nvSpPr>
          <p:cNvPr id="4" name="Segnaposto numero diapositiva 3"/>
          <p:cNvSpPr>
            <a:spLocks noGrp="1"/>
          </p:cNvSpPr>
          <p:nvPr>
            <p:ph type="sldNum" sz="quarter" idx="10"/>
          </p:nvPr>
        </p:nvSpPr>
        <p:spPr/>
        <p:txBody>
          <a:bodyPr/>
          <a:lstStyle/>
          <a:p>
            <a:fld id="{08ACA37D-89F7-5E41-851F-322E12ADA36F}" type="slidenum">
              <a:rPr lang="it-IT" smtClean="0"/>
              <a:pPr/>
              <a:t>20</a:t>
            </a:fld>
            <a:endParaRPr lang="it-IT"/>
          </a:p>
        </p:txBody>
      </p:sp>
    </p:spTree>
    <p:extLst>
      <p:ext uri="{BB962C8B-B14F-4D97-AF65-F5344CB8AC3E}">
        <p14:creationId xmlns:p14="http://schemas.microsoft.com/office/powerpoint/2010/main" xmlns="" val="1957256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it-IT" smtClean="0"/>
              <a:t>Fare clic per modificare stile</a:t>
            </a:r>
            <a:endParaRPr lang="en-US" dirty="0"/>
          </a:p>
        </p:txBody>
      </p:sp>
      <p:sp>
        <p:nvSpPr>
          <p:cNvPr id="11" name="Date Placeholder 10"/>
          <p:cNvSpPr>
            <a:spLocks noGrp="1"/>
          </p:cNvSpPr>
          <p:nvPr>
            <p:ph type="dt" sz="half" idx="10"/>
          </p:nvPr>
        </p:nvSpPr>
        <p:spPr bwMode="black"/>
        <p:txBody>
          <a:bodyPr/>
          <a:lstStyle/>
          <a:p>
            <a:fld id="{25AE17C7-B787-4E50-994D-5E804113A1E9}" type="datetime4">
              <a:rPr lang="en-US" smtClean="0"/>
              <a:pPr/>
              <a:t>May 18, 2015</a:t>
            </a:fld>
            <a:endParaRPr lang="en-US" dirty="0"/>
          </a:p>
        </p:txBody>
      </p:sp>
      <p:sp>
        <p:nvSpPr>
          <p:cNvPr id="17" name="Slide Number Placeholder 16"/>
          <p:cNvSpPr>
            <a:spLocks noGrp="1"/>
          </p:cNvSpPr>
          <p:nvPr>
            <p:ph type="sldNum" sz="quarter" idx="11"/>
          </p:nvPr>
        </p:nvSpPr>
        <p:spPr/>
        <p:txBody>
          <a:bodyPr/>
          <a:lstStyle/>
          <a:p>
            <a:fld id="{5744759D-0EFF-4FB2-9CCE-04E00944F0FE}" type="slidenum">
              <a:rPr lang="en-US" smtClean="0"/>
              <a:pPr/>
              <a:t>‹N›</a:t>
            </a:fld>
            <a:endParaRPr lang="en-US" dirty="0"/>
          </a:p>
        </p:txBody>
      </p:sp>
      <p:sp>
        <p:nvSpPr>
          <p:cNvPr id="19" name="Footer Placeholder 1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AFDD7A28-FA93-4136-BDC1-BCCB2687E678}" type="datetimeFigureOut">
              <a:rPr lang="en-US" smtClean="0"/>
              <a:pPr/>
              <a:t>5/18/2015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2FBC0-13B8-4B1E-B170-BBEED4A77C65}"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AFDD7A28-FA93-4136-BDC1-BCCB2687E678}" type="datetimeFigureOut">
              <a:rPr lang="en-US" smtClean="0"/>
              <a:pPr/>
              <a:t>5/18/2015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2FBC0-13B8-4B1E-B170-BBEED4A77C65}" type="slidenum">
              <a:rPr lang="en-US" smtClean="0"/>
              <a:pPr/>
              <a:t>‹N›</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it-IT" smtClean="0"/>
              <a:t>Fare clic per modificare stile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9" name="Title 8"/>
          <p:cNvSpPr>
            <a:spLocks noGrp="1"/>
          </p:cNvSpPr>
          <p:nvPr>
            <p:ph type="title"/>
          </p:nvPr>
        </p:nvSpPr>
        <p:spPr/>
        <p:txBody>
          <a:bodyPr/>
          <a:lstStyle/>
          <a:p>
            <a:r>
              <a:rPr lang="it-IT" smtClean="0"/>
              <a:t>Fare clic per modificare stile</a:t>
            </a:r>
            <a:endParaRPr lang="en-US"/>
          </a:p>
        </p:txBody>
      </p:sp>
      <p:sp>
        <p:nvSpPr>
          <p:cNvPr id="11" name="Date Placeholder 10"/>
          <p:cNvSpPr>
            <a:spLocks noGrp="1"/>
          </p:cNvSpPr>
          <p:nvPr>
            <p:ph type="dt" sz="half" idx="14"/>
          </p:nvPr>
        </p:nvSpPr>
        <p:spPr/>
        <p:txBody>
          <a:bodyPr/>
          <a:lstStyle/>
          <a:p>
            <a:fld id="{8995D68B-21AC-438B-BECE-4F17DA129F19}" type="datetime4">
              <a:rPr lang="en-US" smtClean="0"/>
              <a:pPr/>
              <a:t>May 18, 2015</a:t>
            </a:fld>
            <a:endParaRPr lang="en-US" dirty="0"/>
          </a:p>
        </p:txBody>
      </p:sp>
      <p:sp>
        <p:nvSpPr>
          <p:cNvPr id="12" name="Slide Number Placeholder 11"/>
          <p:cNvSpPr>
            <a:spLocks noGrp="1"/>
          </p:cNvSpPr>
          <p:nvPr>
            <p:ph type="sldNum" sz="quarter" idx="15"/>
          </p:nvPr>
        </p:nvSpPr>
        <p:spPr/>
        <p:txBody>
          <a:bodyPr/>
          <a:lstStyle/>
          <a:p>
            <a:fld id="{5744759D-0EFF-4FB2-9CCE-04E00944F0FE}" type="slidenum">
              <a:rPr lang="en-US" smtClean="0"/>
              <a:pPr/>
              <a:t>‹N›</a:t>
            </a:fld>
            <a:endParaRPr lang="en-US" dirty="0"/>
          </a:p>
        </p:txBody>
      </p:sp>
      <p:sp>
        <p:nvSpPr>
          <p:cNvPr id="13" name="Footer Placeholder 12"/>
          <p:cNvSpPr>
            <a:spLocks noGrp="1"/>
          </p:cNvSpPr>
          <p:nvPr>
            <p:ph type="ftr" sz="quarter" idx="16"/>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it-IT" smtClean="0"/>
              <a:t>Fare clic per modificare stile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13" name="Date Placeholder 12"/>
          <p:cNvSpPr>
            <a:spLocks noGrp="1"/>
          </p:cNvSpPr>
          <p:nvPr>
            <p:ph type="dt" sz="half" idx="10"/>
          </p:nvPr>
        </p:nvSpPr>
        <p:spPr/>
        <p:txBody>
          <a:bodyPr/>
          <a:lstStyle/>
          <a:p>
            <a:fld id="{679F0FCF-2EA5-4FF5-AF14-1CA9C8854AAB}" type="datetime4">
              <a:rPr lang="en-US" smtClean="0"/>
              <a:pPr/>
              <a:t>May 18, 2015</a:t>
            </a:fld>
            <a:endParaRPr lang="en-US" dirty="0"/>
          </a:p>
        </p:txBody>
      </p:sp>
      <p:sp>
        <p:nvSpPr>
          <p:cNvPr id="14" name="Slide Number Placeholder 13"/>
          <p:cNvSpPr>
            <a:spLocks noGrp="1"/>
          </p:cNvSpPr>
          <p:nvPr>
            <p:ph type="sldNum" sz="quarter" idx="11"/>
          </p:nvPr>
        </p:nvSpPr>
        <p:spPr/>
        <p:txBody>
          <a:bodyPr/>
          <a:lstStyle/>
          <a:p>
            <a:fld id="{5744759D-0EFF-4FB2-9CCE-04E00944F0FE}" type="slidenum">
              <a:rPr lang="en-US" smtClean="0"/>
              <a:pPr/>
              <a:t>‹N›</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9" name="Date Placeholder 8"/>
          <p:cNvSpPr>
            <a:spLocks noGrp="1"/>
          </p:cNvSpPr>
          <p:nvPr>
            <p:ph type="dt" sz="half" idx="15"/>
          </p:nvPr>
        </p:nvSpPr>
        <p:spPr/>
        <p:txBody>
          <a:bodyPr/>
          <a:lstStyle/>
          <a:p>
            <a:fld id="{F9E781C6-1634-4A56-B2BE-62150BE83935}" type="datetime4">
              <a:rPr lang="en-US" smtClean="0"/>
              <a:pPr/>
              <a:t>May 18, 2015</a:t>
            </a:fld>
            <a:endParaRPr lang="en-US" dirty="0"/>
          </a:p>
        </p:txBody>
      </p:sp>
      <p:sp>
        <p:nvSpPr>
          <p:cNvPr id="12" name="Slide Number Placeholder 11"/>
          <p:cNvSpPr>
            <a:spLocks noGrp="1"/>
          </p:cNvSpPr>
          <p:nvPr>
            <p:ph type="sldNum" sz="quarter" idx="16"/>
          </p:nvPr>
        </p:nvSpPr>
        <p:spPr/>
        <p:txBody>
          <a:bodyPr/>
          <a:lstStyle/>
          <a:p>
            <a:fld id="{5744759D-0EFF-4FB2-9CCE-04E00944F0FE}" type="slidenum">
              <a:rPr lang="en-US" smtClean="0"/>
              <a:pPr/>
              <a:t>‹N›</a:t>
            </a:fld>
            <a:endParaRPr lang="en-US" dirty="0"/>
          </a:p>
        </p:txBody>
      </p:sp>
      <p:sp>
        <p:nvSpPr>
          <p:cNvPr id="13" name="Footer Placeholder 12"/>
          <p:cNvSpPr>
            <a:spLocks noGrp="1"/>
          </p:cNvSpPr>
          <p:nvPr>
            <p:ph type="ftr" sz="quarter" idx="17"/>
          </p:nvPr>
        </p:nvSpPr>
        <p:spPr/>
        <p:txBody>
          <a:bodyPr/>
          <a:lstStyle/>
          <a:p>
            <a:endParaRPr lang="en-US" dirty="0"/>
          </a:p>
        </p:txBody>
      </p:sp>
      <p:sp>
        <p:nvSpPr>
          <p:cNvPr id="16" name="Title 15"/>
          <p:cNvSpPr>
            <a:spLocks noGrp="1"/>
          </p:cNvSpPr>
          <p:nvPr>
            <p:ph type="title"/>
          </p:nvPr>
        </p:nvSpPr>
        <p:spPr/>
        <p:txBody>
          <a:bodyPr/>
          <a:lstStyle/>
          <a:p>
            <a:r>
              <a:rPr lang="it-IT" smtClean="0"/>
              <a:t>Fare clic per modificare stile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it-IT" smtClean="0"/>
              <a:t>Fare clic per modificare gli stili del testo dello schema</a:t>
            </a:r>
          </a:p>
        </p:txBody>
      </p:sp>
      <p:sp>
        <p:nvSpPr>
          <p:cNvPr id="11" name="Date Placeholder 10"/>
          <p:cNvSpPr>
            <a:spLocks noGrp="1"/>
          </p:cNvSpPr>
          <p:nvPr>
            <p:ph type="dt" sz="half" idx="16"/>
          </p:nvPr>
        </p:nvSpPr>
        <p:spPr/>
        <p:txBody>
          <a:bodyPr/>
          <a:lstStyle/>
          <a:p>
            <a:fld id="{A9372AC2-3C75-4F5F-A929-48958086FE36}" type="datetime4">
              <a:rPr lang="en-US" smtClean="0"/>
              <a:pPr/>
              <a:t>May 18, 2015</a:t>
            </a:fld>
            <a:endParaRPr lang="en-US" dirty="0"/>
          </a:p>
        </p:txBody>
      </p:sp>
      <p:sp>
        <p:nvSpPr>
          <p:cNvPr id="12" name="Slide Number Placeholder 11"/>
          <p:cNvSpPr>
            <a:spLocks noGrp="1"/>
          </p:cNvSpPr>
          <p:nvPr>
            <p:ph type="sldNum" sz="quarter" idx="17"/>
          </p:nvPr>
        </p:nvSpPr>
        <p:spPr/>
        <p:txBody>
          <a:bodyPr/>
          <a:lstStyle/>
          <a:p>
            <a:fld id="{5744759D-0EFF-4FB2-9CCE-04E00944F0FE}" type="slidenum">
              <a:rPr lang="en-US" smtClean="0"/>
              <a:pPr/>
              <a:t>‹N›</a:t>
            </a:fld>
            <a:endParaRPr lang="en-US" dirty="0"/>
          </a:p>
        </p:txBody>
      </p:sp>
      <p:sp>
        <p:nvSpPr>
          <p:cNvPr id="13" name="Footer Placeholder 12"/>
          <p:cNvSpPr>
            <a:spLocks noGrp="1"/>
          </p:cNvSpPr>
          <p:nvPr>
            <p:ph type="ftr" sz="quarter" idx="18"/>
          </p:nvPr>
        </p:nvSpPr>
        <p:spPr/>
        <p:txBody>
          <a:bodyPr/>
          <a:lstStyle/>
          <a:p>
            <a:endParaRPr lang="en-US" dirty="0"/>
          </a:p>
        </p:txBody>
      </p:sp>
      <p:sp>
        <p:nvSpPr>
          <p:cNvPr id="18" name="Title 17"/>
          <p:cNvSpPr>
            <a:spLocks noGrp="1"/>
          </p:cNvSpPr>
          <p:nvPr>
            <p:ph type="title"/>
          </p:nvPr>
        </p:nvSpPr>
        <p:spPr/>
        <p:txBody>
          <a:bodyPr/>
          <a:lstStyle/>
          <a:p>
            <a:r>
              <a:rPr lang="it-IT" smtClean="0"/>
              <a:t>Fare clic per modificare stile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it-IT" smtClean="0"/>
              <a:t>Fare clic per modificare stile</a:t>
            </a:r>
            <a:endParaRPr lang="en-US"/>
          </a:p>
        </p:txBody>
      </p:sp>
      <p:sp>
        <p:nvSpPr>
          <p:cNvPr id="15" name="Date Placeholder 14"/>
          <p:cNvSpPr>
            <a:spLocks noGrp="1"/>
          </p:cNvSpPr>
          <p:nvPr>
            <p:ph type="dt" sz="half" idx="10"/>
          </p:nvPr>
        </p:nvSpPr>
        <p:spPr/>
        <p:txBody>
          <a:bodyPr/>
          <a:lstStyle/>
          <a:p>
            <a:fld id="{17509CF4-4C1A-45DC-BADA-6EFF91CB9ABB}" type="datetime4">
              <a:rPr lang="en-US" smtClean="0"/>
              <a:pPr/>
              <a:t>May 18, 2015</a:t>
            </a:fld>
            <a:endParaRPr lang="en-US" dirty="0"/>
          </a:p>
        </p:txBody>
      </p:sp>
      <p:sp>
        <p:nvSpPr>
          <p:cNvPr id="16" name="Slide Number Placeholder 15"/>
          <p:cNvSpPr>
            <a:spLocks noGrp="1"/>
          </p:cNvSpPr>
          <p:nvPr>
            <p:ph type="sldNum" sz="quarter" idx="11"/>
          </p:nvPr>
        </p:nvSpPr>
        <p:spPr/>
        <p:txBody>
          <a:bodyPr/>
          <a:lstStyle/>
          <a:p>
            <a:fld id="{5744759D-0EFF-4FB2-9CCE-04E00944F0FE}" type="slidenum">
              <a:rPr lang="en-US" smtClean="0"/>
              <a:pPr/>
              <a:t>‹N›</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C53951C0-B478-4858-ABC7-96406A1C0480}" type="datetime4">
              <a:rPr lang="en-US" smtClean="0"/>
              <a:pPr/>
              <a:t>May 18, 2015</a:t>
            </a:fld>
            <a:endParaRPr lang="en-US" dirty="0"/>
          </a:p>
        </p:txBody>
      </p:sp>
      <p:sp>
        <p:nvSpPr>
          <p:cNvPr id="8" name="Slide Number Placeholder 7"/>
          <p:cNvSpPr>
            <a:spLocks noGrp="1"/>
          </p:cNvSpPr>
          <p:nvPr>
            <p:ph type="sldNum" sz="quarter" idx="11"/>
          </p:nvPr>
        </p:nvSpPr>
        <p:spPr/>
        <p:txBody>
          <a:bodyPr/>
          <a:lstStyle/>
          <a:p>
            <a:fld id="{5744759D-0EFF-4FB2-9CCE-04E00944F0FE}" type="slidenum">
              <a:rPr lang="en-US" smtClean="0"/>
              <a:pPr/>
              <a:t>‹N›</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13" name="Title 12"/>
          <p:cNvSpPr>
            <a:spLocks noGrp="1"/>
          </p:cNvSpPr>
          <p:nvPr>
            <p:ph type="title"/>
          </p:nvPr>
        </p:nvSpPr>
        <p:spPr/>
        <p:txBody>
          <a:bodyPr/>
          <a:lstStyle/>
          <a:p>
            <a:r>
              <a:rPr lang="it-IT" smtClean="0"/>
              <a:t>Fare clic per modificare stile</a:t>
            </a:r>
            <a:endParaRPr lang="en-US"/>
          </a:p>
        </p:txBody>
      </p:sp>
      <p:sp>
        <p:nvSpPr>
          <p:cNvPr id="16" name="Date Placeholder 15"/>
          <p:cNvSpPr>
            <a:spLocks noGrp="1"/>
          </p:cNvSpPr>
          <p:nvPr>
            <p:ph type="dt" sz="half" idx="15"/>
          </p:nvPr>
        </p:nvSpPr>
        <p:spPr/>
        <p:txBody>
          <a:bodyPr/>
          <a:lstStyle/>
          <a:p>
            <a:fld id="{B867641A-9D94-4BD6-862F-F651067079BC}" type="datetime4">
              <a:rPr lang="en-US" smtClean="0"/>
              <a:pPr/>
              <a:t>May 18, 2015</a:t>
            </a:fld>
            <a:endParaRPr lang="en-US" dirty="0"/>
          </a:p>
        </p:txBody>
      </p:sp>
      <p:sp>
        <p:nvSpPr>
          <p:cNvPr id="19" name="Slide Number Placeholder 18"/>
          <p:cNvSpPr>
            <a:spLocks noGrp="1"/>
          </p:cNvSpPr>
          <p:nvPr>
            <p:ph type="sldNum" sz="quarter" idx="16"/>
          </p:nvPr>
        </p:nvSpPr>
        <p:spPr/>
        <p:txBody>
          <a:bodyPr/>
          <a:lstStyle/>
          <a:p>
            <a:fld id="{5744759D-0EFF-4FB2-9CCE-04E00944F0FE}" type="slidenum">
              <a:rPr lang="en-US" smtClean="0"/>
              <a:pPr/>
              <a:t>‹N›</a:t>
            </a:fld>
            <a:endParaRPr lang="en-US" dirty="0"/>
          </a:p>
        </p:txBody>
      </p:sp>
      <p:sp>
        <p:nvSpPr>
          <p:cNvPr id="23" name="Footer Placeholder 22"/>
          <p:cNvSpPr>
            <a:spLocks noGrp="1"/>
          </p:cNvSpPr>
          <p:nvPr>
            <p:ph type="ftr" sz="quarter" idx="17"/>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it-IT" smtClean="0"/>
              <a:t>Fare clic per modificare gli stili del testo dello schema</a:t>
            </a:r>
          </a:p>
        </p:txBody>
      </p:sp>
      <p:sp>
        <p:nvSpPr>
          <p:cNvPr id="12" name="Title 11"/>
          <p:cNvSpPr>
            <a:spLocks noGrp="1"/>
          </p:cNvSpPr>
          <p:nvPr>
            <p:ph type="title"/>
          </p:nvPr>
        </p:nvSpPr>
        <p:spPr>
          <a:xfrm>
            <a:off x="2514600" y="975360"/>
            <a:ext cx="4114800" cy="701040"/>
          </a:xfrm>
        </p:spPr>
        <p:txBody>
          <a:bodyPr/>
          <a:lstStyle/>
          <a:p>
            <a:r>
              <a:rPr lang="it-IT" smtClean="0"/>
              <a:t>Fare clic per modificare stile</a:t>
            </a:r>
            <a:endParaRPr lang="en-US"/>
          </a:p>
        </p:txBody>
      </p:sp>
      <p:sp>
        <p:nvSpPr>
          <p:cNvPr id="13" name="Date Placeholder 12"/>
          <p:cNvSpPr>
            <a:spLocks noGrp="1"/>
          </p:cNvSpPr>
          <p:nvPr>
            <p:ph type="dt" sz="half" idx="14"/>
          </p:nvPr>
        </p:nvSpPr>
        <p:spPr>
          <a:xfrm>
            <a:off x="2981325" y="273180"/>
            <a:ext cx="3181350" cy="292100"/>
          </a:xfrm>
        </p:spPr>
        <p:txBody>
          <a:bodyPr/>
          <a:lstStyle/>
          <a:p>
            <a:fld id="{D74F0C02-0EF4-4745-9D82-E8D3F59464E3}" type="datetime4">
              <a:rPr lang="en-US" smtClean="0"/>
              <a:pPr/>
              <a:t>May 18, 2015</a:t>
            </a:fld>
            <a:endParaRPr lang="en-US" dirty="0"/>
          </a:p>
        </p:txBody>
      </p:sp>
      <p:sp>
        <p:nvSpPr>
          <p:cNvPr id="14" name="Slide Number Placeholder 13"/>
          <p:cNvSpPr>
            <a:spLocks noGrp="1"/>
          </p:cNvSpPr>
          <p:nvPr>
            <p:ph type="sldNum" sz="quarter" idx="15"/>
          </p:nvPr>
        </p:nvSpPr>
        <p:spPr>
          <a:xfrm>
            <a:off x="4038600" y="6172200"/>
            <a:ext cx="1066800" cy="304800"/>
          </a:xfrm>
        </p:spPr>
        <p:txBody>
          <a:bodyPr/>
          <a:lstStyle/>
          <a:p>
            <a:fld id="{5744759D-0EFF-4FB2-9CCE-04E00944F0FE}" type="slidenum">
              <a:rPr lang="en-US" smtClean="0"/>
              <a:pPr/>
              <a:t>‹N›</a:t>
            </a:fld>
            <a:endParaRPr lang="en-US" dirty="0"/>
          </a:p>
        </p:txBody>
      </p:sp>
      <p:sp>
        <p:nvSpPr>
          <p:cNvPr id="15" name="Footer Placeholder 14"/>
          <p:cNvSpPr>
            <a:spLocks noGrp="1"/>
          </p:cNvSpPr>
          <p:nvPr>
            <p:ph type="ftr" sz="quarter" idx="16"/>
          </p:nvPr>
        </p:nvSpPr>
        <p:spPr>
          <a:xfrm>
            <a:off x="1447800" y="6486525"/>
            <a:ext cx="6248400" cy="29210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87367800-479D-41B0-B3F2-2DCE95BA1381}" type="datetime4">
              <a:rPr lang="en-US" smtClean="0"/>
              <a:pPr/>
              <a:t>May 18, 2015</a:t>
            </a:fld>
            <a:endParaRPr lang="en-US" dirty="0"/>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5744759D-0EFF-4FB2-9CCE-04E00944F0FE}" type="slidenum">
              <a:rPr lang="en-US" smtClean="0"/>
              <a:pPr/>
              <a:t>‹N›</a:t>
            </a:fld>
            <a:endParaRPr lang="en-US" dirty="0"/>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it-IT" smtClean="0"/>
              <a:t>Fare clic per modificare stile</a:t>
            </a:r>
            <a:endParaRPr lang="en-US" dirty="0"/>
          </a:p>
        </p:txBody>
      </p:sp>
    </p:spTree>
  </p:cSld>
  <p:clrMap bg1="dk1" tx1="lt1" bg2="dk2" tx2="lt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 id="2147484220" r:id="rId11"/>
  </p:sldLayoutIdLst>
  <p:hf sldNum="0" hdr="0" ftr="0" dt="0"/>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7.gif"/><Relationship Id="rId5" Type="http://schemas.openxmlformats.org/officeDocument/2006/relationships/image" Target="../media/image16.jpeg"/><Relationship Id="rId4" Type="http://schemas.openxmlformats.org/officeDocument/2006/relationships/image" Target="../media/image15.gif"/></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6.jpeg"/><Relationship Id="rId7"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5.jpeg"/><Relationship Id="rId11" Type="http://schemas.openxmlformats.org/officeDocument/2006/relationships/image" Target="../media/image33.jpeg"/><Relationship Id="rId5" Type="http://schemas.openxmlformats.org/officeDocument/2006/relationships/image" Target="../media/image28.jpeg"/><Relationship Id="rId10" Type="http://schemas.openxmlformats.org/officeDocument/2006/relationships/image" Target="../media/image32.jpeg"/><Relationship Id="rId4" Type="http://schemas.openxmlformats.org/officeDocument/2006/relationships/image" Target="../media/image27.jpeg"/><Relationship Id="rId9" Type="http://schemas.openxmlformats.org/officeDocument/2006/relationships/image" Target="../media/image3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ttotitolo 1"/>
          <p:cNvSpPr>
            <a:spLocks noGrp="1"/>
          </p:cNvSpPr>
          <p:nvPr>
            <p:ph type="subTitle" idx="1"/>
          </p:nvPr>
        </p:nvSpPr>
        <p:spPr>
          <a:xfrm>
            <a:off x="364066" y="6029960"/>
            <a:ext cx="4185337" cy="668739"/>
          </a:xfrm>
        </p:spPr>
        <p:txBody>
          <a:bodyPr/>
          <a:lstStyle/>
          <a:p>
            <a:r>
              <a:rPr lang="it-IT" sz="1800" dirty="0" smtClean="0">
                <a:solidFill>
                  <a:schemeClr val="tx1"/>
                </a:solidFill>
              </a:rPr>
              <a:t>Dr.ssa </a:t>
            </a:r>
            <a:r>
              <a:rPr lang="it-IT" sz="1800" dirty="0" err="1" smtClean="0">
                <a:solidFill>
                  <a:schemeClr val="tx1"/>
                </a:solidFill>
              </a:rPr>
              <a:t>R.Brugnano</a:t>
            </a:r>
            <a:r>
              <a:rPr lang="it-IT" sz="1800" dirty="0" smtClean="0">
                <a:solidFill>
                  <a:schemeClr val="tx1"/>
                </a:solidFill>
              </a:rPr>
              <a:t> </a:t>
            </a:r>
          </a:p>
          <a:p>
            <a:r>
              <a:rPr lang="it-IT" sz="1800" dirty="0" err="1" smtClean="0">
                <a:solidFill>
                  <a:schemeClr val="tx1"/>
                </a:solidFill>
              </a:rPr>
              <a:t>S.C.Nefrologia</a:t>
            </a:r>
            <a:r>
              <a:rPr lang="it-IT" sz="1800" dirty="0" smtClean="0">
                <a:solidFill>
                  <a:schemeClr val="tx1"/>
                </a:solidFill>
              </a:rPr>
              <a:t> e Dialisi </a:t>
            </a:r>
            <a:endParaRPr lang="it-IT" sz="1800" dirty="0">
              <a:solidFill>
                <a:schemeClr val="tx1"/>
              </a:solidFill>
            </a:endParaRPr>
          </a:p>
        </p:txBody>
      </p:sp>
      <p:sp>
        <p:nvSpPr>
          <p:cNvPr id="3" name="Titolo 2"/>
          <p:cNvSpPr>
            <a:spLocks noGrp="1"/>
          </p:cNvSpPr>
          <p:nvPr>
            <p:ph type="title"/>
          </p:nvPr>
        </p:nvSpPr>
        <p:spPr>
          <a:xfrm>
            <a:off x="2565400" y="1333500"/>
            <a:ext cx="4013200" cy="1663700"/>
          </a:xfrm>
        </p:spPr>
        <p:txBody>
          <a:bodyPr>
            <a:normAutofit fontScale="90000"/>
          </a:bodyPr>
          <a:lstStyle/>
          <a:p>
            <a:r>
              <a:rPr lang="it-IT" dirty="0" smtClean="0"/>
              <a:t/>
            </a:r>
            <a:br>
              <a:rPr lang="it-IT" dirty="0" smtClean="0"/>
            </a:br>
            <a:r>
              <a:rPr lang="it-IT" dirty="0" smtClean="0"/>
              <a:t/>
            </a:r>
            <a:br>
              <a:rPr lang="it-IT" dirty="0" smtClean="0"/>
            </a:br>
            <a:r>
              <a:rPr lang="it-IT" dirty="0" smtClean="0"/>
              <a:t/>
            </a:r>
            <a:br>
              <a:rPr lang="it-IT" dirty="0" smtClean="0"/>
            </a:br>
            <a:r>
              <a:rPr lang="it-IT" dirty="0" smtClean="0"/>
              <a:t/>
            </a:r>
            <a:br>
              <a:rPr lang="it-IT" dirty="0" smtClean="0"/>
            </a:br>
            <a:r>
              <a:rPr lang="it-IT" dirty="0" smtClean="0"/>
              <a:t/>
            </a:r>
            <a:br>
              <a:rPr lang="it-IT" dirty="0" smtClean="0"/>
            </a:br>
            <a:r>
              <a:rPr lang="it-IT" dirty="0" smtClean="0"/>
              <a:t/>
            </a:r>
            <a:br>
              <a:rPr lang="it-IT" dirty="0" smtClean="0"/>
            </a:br>
            <a:r>
              <a:rPr lang="it-IT" dirty="0" smtClean="0"/>
              <a:t/>
            </a:r>
            <a:br>
              <a:rPr lang="it-IT" dirty="0" smtClean="0"/>
            </a:br>
            <a:endParaRPr lang="it-IT" dirty="0"/>
          </a:p>
        </p:txBody>
      </p:sp>
      <p:sp>
        <p:nvSpPr>
          <p:cNvPr id="5" name="Rettangolo 4"/>
          <p:cNvSpPr/>
          <p:nvPr/>
        </p:nvSpPr>
        <p:spPr>
          <a:xfrm>
            <a:off x="2263403" y="2299670"/>
            <a:ext cx="4572000" cy="2123658"/>
          </a:xfrm>
          <a:prstGeom prst="rect">
            <a:avLst/>
          </a:prstGeom>
        </p:spPr>
        <p:txBody>
          <a:bodyPr>
            <a:spAutoFit/>
          </a:bodyPr>
          <a:lstStyle/>
          <a:p>
            <a:pPr algn="ctr"/>
            <a:r>
              <a:rPr lang="it-IT" sz="2400" dirty="0">
                <a:solidFill>
                  <a:schemeClr val="bg1"/>
                </a:solidFill>
                <a:latin typeface="Apple Chancery"/>
                <a:cs typeface="Apple Chancery"/>
              </a:rPr>
              <a:t>Lo scompenso cardiaco acuto: </a:t>
            </a:r>
            <a:r>
              <a:rPr lang="it-IT" sz="2400" dirty="0" smtClean="0">
                <a:solidFill>
                  <a:schemeClr val="bg1"/>
                </a:solidFill>
                <a:latin typeface="Apple Chancery"/>
                <a:cs typeface="Apple Chancery"/>
              </a:rPr>
              <a:t> dalla terapia </a:t>
            </a:r>
            <a:r>
              <a:rPr lang="it-IT" sz="2400" dirty="0">
                <a:solidFill>
                  <a:schemeClr val="bg1"/>
                </a:solidFill>
                <a:latin typeface="Apple Chancery"/>
                <a:cs typeface="Apple Chancery"/>
              </a:rPr>
              <a:t>diuretica all’ultrafiltrazione in urgenza </a:t>
            </a:r>
            <a:r>
              <a:rPr lang="it-IT" sz="2800" dirty="0">
                <a:solidFill>
                  <a:schemeClr val="bg1"/>
                </a:solidFill>
                <a:latin typeface="Apple Chancery"/>
                <a:cs typeface="Apple Chancery"/>
              </a:rPr>
              <a:t/>
            </a:r>
            <a:br>
              <a:rPr lang="it-IT" sz="2800" dirty="0">
                <a:solidFill>
                  <a:schemeClr val="bg1"/>
                </a:solidFill>
                <a:latin typeface="Apple Chancery"/>
                <a:cs typeface="Apple Chancery"/>
              </a:rPr>
            </a:br>
            <a:r>
              <a:rPr lang="it-IT" sz="2800" dirty="0">
                <a:solidFill>
                  <a:schemeClr val="bg1"/>
                </a:solidFill>
                <a:latin typeface="Apple Chancery"/>
                <a:cs typeface="Apple Chancery"/>
              </a:rPr>
              <a:t/>
            </a:r>
            <a:br>
              <a:rPr lang="it-IT" sz="2800" dirty="0">
                <a:solidFill>
                  <a:schemeClr val="bg1"/>
                </a:solidFill>
                <a:latin typeface="Apple Chancery"/>
                <a:cs typeface="Apple Chancery"/>
              </a:rPr>
            </a:br>
            <a:endParaRPr lang="it-IT" sz="2800" dirty="0">
              <a:solidFill>
                <a:schemeClr val="bg1"/>
              </a:solidFill>
              <a:latin typeface="Apple Chancery"/>
              <a:cs typeface="Apple Chancery"/>
            </a:endParaRPr>
          </a:p>
        </p:txBody>
      </p:sp>
    </p:spTree>
    <p:extLst>
      <p:ext uri="{BB962C8B-B14F-4D97-AF65-F5344CB8AC3E}">
        <p14:creationId xmlns:p14="http://schemas.microsoft.com/office/powerpoint/2010/main" xmlns="" val="7232524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84073" y="975360"/>
            <a:ext cx="4839597" cy="701040"/>
          </a:xfrm>
        </p:spPr>
        <p:txBody>
          <a:bodyPr>
            <a:normAutofit fontScale="90000"/>
          </a:bodyPr>
          <a:lstStyle/>
          <a:p>
            <a:r>
              <a:rPr lang="fr-FR" dirty="0"/>
              <a:t>RAZIONALE E OBIETTIVI TERAPEUTICI DELL’ULTRAFILTRAZIONE ISOLATA NELLO SCOMPENSO CARDIACO</a:t>
            </a:r>
            <a:endParaRPr lang="it-IT" dirty="0"/>
          </a:p>
        </p:txBody>
      </p:sp>
      <p:sp>
        <p:nvSpPr>
          <p:cNvPr id="4" name="CasellaDiTesto 3"/>
          <p:cNvSpPr txBox="1"/>
          <p:nvPr/>
        </p:nvSpPr>
        <p:spPr>
          <a:xfrm>
            <a:off x="0" y="2475870"/>
            <a:ext cx="9144000" cy="1631216"/>
          </a:xfrm>
          <a:prstGeom prst="rect">
            <a:avLst/>
          </a:prstGeom>
          <a:noFill/>
        </p:spPr>
        <p:txBody>
          <a:bodyPr wrap="square" rtlCol="0">
            <a:spAutoFit/>
          </a:bodyPr>
          <a:lstStyle/>
          <a:p>
            <a:r>
              <a:rPr lang="it-IT" sz="2000" dirty="0" smtClean="0"/>
              <a:t>regolazione bilancio liquidi                 maggiore rapidità rispetto alla terapia con diuretici</a:t>
            </a:r>
          </a:p>
          <a:p>
            <a:endParaRPr lang="it-IT" sz="2000" dirty="0" smtClean="0"/>
          </a:p>
          <a:p>
            <a:endParaRPr lang="it-IT" sz="2000" dirty="0" smtClean="0"/>
          </a:p>
          <a:p>
            <a:r>
              <a:rPr lang="it-IT" sz="2000" dirty="0" smtClean="0"/>
              <a:t>regolazione clearance del sodio             maggiore riduzione del pool sodico rispetto ai diuretici </a:t>
            </a:r>
            <a:endParaRPr lang="it-IT" sz="2000" dirty="0"/>
          </a:p>
        </p:txBody>
      </p:sp>
      <p:pic>
        <p:nvPicPr>
          <p:cNvPr id="3" name="Immagine 2" descr="images.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908694" y="2475870"/>
            <a:ext cx="858973" cy="571607"/>
          </a:xfrm>
          <a:prstGeom prst="rect">
            <a:avLst/>
          </a:prstGeom>
        </p:spPr>
      </p:pic>
      <p:pic>
        <p:nvPicPr>
          <p:cNvPr id="7" name="Immagine 6" descr="images.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166927" y="3716128"/>
            <a:ext cx="858973" cy="571607"/>
          </a:xfrm>
          <a:prstGeom prst="rect">
            <a:avLst/>
          </a:prstGeom>
        </p:spPr>
      </p:pic>
    </p:spTree>
    <p:extLst>
      <p:ext uri="{BB962C8B-B14F-4D97-AF65-F5344CB8AC3E}">
        <p14:creationId xmlns:p14="http://schemas.microsoft.com/office/powerpoint/2010/main" xmlns="" val="7225917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4600" y="453586"/>
            <a:ext cx="4114800" cy="701040"/>
          </a:xfrm>
        </p:spPr>
        <p:txBody>
          <a:bodyPr>
            <a:normAutofit fontScale="90000"/>
          </a:bodyPr>
          <a:lstStyle/>
          <a:p>
            <a:r>
              <a:rPr lang="it-IT" dirty="0" smtClean="0"/>
              <a:t>Effetti emodinamici e respiratori dell’UF isolata nello scompenso cardiaco </a:t>
            </a:r>
            <a:endParaRPr lang="it-IT" dirty="0"/>
          </a:p>
        </p:txBody>
      </p:sp>
      <p:pic>
        <p:nvPicPr>
          <p:cNvPr id="4" name="Immagine 3" descr="Senza titolo.png.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87009" y="1344654"/>
            <a:ext cx="7503044" cy="5144014"/>
          </a:xfrm>
          <a:prstGeom prst="rect">
            <a:avLst/>
          </a:prstGeom>
        </p:spPr>
      </p:pic>
      <p:sp>
        <p:nvSpPr>
          <p:cNvPr id="5" name="Rettangolo 4"/>
          <p:cNvSpPr/>
          <p:nvPr/>
        </p:nvSpPr>
        <p:spPr>
          <a:xfrm>
            <a:off x="0" y="6488668"/>
            <a:ext cx="1442197" cy="369332"/>
          </a:xfrm>
          <a:prstGeom prst="rect">
            <a:avLst/>
          </a:prstGeom>
        </p:spPr>
        <p:txBody>
          <a:bodyPr wrap="none">
            <a:spAutoFit/>
          </a:bodyPr>
          <a:lstStyle/>
          <a:p>
            <a:r>
              <a:rPr lang="nb-NO" i="1" dirty="0" err="1"/>
              <a:t>Antoniotti</a:t>
            </a:r>
            <a:r>
              <a:rPr lang="nb-NO" i="1" dirty="0"/>
              <a:t> et al</a:t>
            </a:r>
            <a:endParaRPr lang="it-IT" dirty="0"/>
          </a:p>
        </p:txBody>
      </p:sp>
      <p:sp>
        <p:nvSpPr>
          <p:cNvPr id="6" name="Rettangolo 5"/>
          <p:cNvSpPr/>
          <p:nvPr/>
        </p:nvSpPr>
        <p:spPr>
          <a:xfrm>
            <a:off x="1442196" y="6488668"/>
            <a:ext cx="4139725" cy="369332"/>
          </a:xfrm>
          <a:prstGeom prst="rect">
            <a:avLst/>
          </a:prstGeom>
        </p:spPr>
        <p:txBody>
          <a:bodyPr wrap="square">
            <a:spAutoFit/>
          </a:bodyPr>
          <a:lstStyle/>
          <a:p>
            <a:r>
              <a:rPr lang="en-US" dirty="0"/>
              <a:t>G </a:t>
            </a:r>
            <a:r>
              <a:rPr lang="en-US" dirty="0" err="1"/>
              <a:t>Ital</a:t>
            </a:r>
            <a:r>
              <a:rPr lang="en-US" dirty="0"/>
              <a:t> </a:t>
            </a:r>
            <a:r>
              <a:rPr lang="en-US" dirty="0" err="1"/>
              <a:t>Nefrol</a:t>
            </a:r>
            <a:r>
              <a:rPr lang="en-US" dirty="0"/>
              <a:t> 2012; 29 (5): 548-562</a:t>
            </a:r>
            <a:endParaRPr lang="it-IT" dirty="0"/>
          </a:p>
        </p:txBody>
      </p:sp>
      <p:sp>
        <p:nvSpPr>
          <p:cNvPr id="8" name="Callout con freccia destra 7"/>
          <p:cNvSpPr/>
          <p:nvPr/>
        </p:nvSpPr>
        <p:spPr>
          <a:xfrm>
            <a:off x="148167" y="1629832"/>
            <a:ext cx="438842" cy="1862667"/>
          </a:xfrm>
          <a:prstGeom prst="rightArrowCallou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30671043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04103" y="760129"/>
            <a:ext cx="7774142" cy="3539430"/>
          </a:xfrm>
          <a:prstGeom prst="rect">
            <a:avLst/>
          </a:prstGeom>
        </p:spPr>
        <p:txBody>
          <a:bodyPr wrap="square">
            <a:spAutoFit/>
          </a:bodyPr>
          <a:lstStyle/>
          <a:p>
            <a:pPr marL="285750" indent="-285750">
              <a:buFont typeface="Wingdings" charset="2"/>
              <a:buChar char="u"/>
            </a:pPr>
            <a:r>
              <a:rPr lang="it-IT" sz="3200" dirty="0" err="1">
                <a:solidFill>
                  <a:srgbClr val="7F7F7F"/>
                </a:solidFill>
              </a:rPr>
              <a:t>perchè</a:t>
            </a:r>
            <a:r>
              <a:rPr lang="it-IT" sz="3200" dirty="0">
                <a:solidFill>
                  <a:srgbClr val="7F7F7F"/>
                </a:solidFill>
              </a:rPr>
              <a:t> si utilizza la ultrafiltrazione nello </a:t>
            </a:r>
            <a:r>
              <a:rPr lang="it-IT" sz="3200" dirty="0" smtClean="0">
                <a:solidFill>
                  <a:srgbClr val="7F7F7F"/>
                </a:solidFill>
              </a:rPr>
              <a:t>SCC</a:t>
            </a:r>
          </a:p>
          <a:p>
            <a:r>
              <a:rPr lang="it-IT" sz="3200" dirty="0" smtClean="0"/>
              <a:t> </a:t>
            </a:r>
          </a:p>
          <a:p>
            <a:pPr marL="285750" indent="-285750">
              <a:buFont typeface="Wingdings" charset="2"/>
              <a:buChar char="u"/>
            </a:pPr>
            <a:r>
              <a:rPr lang="it-IT" sz="3200" dirty="0" smtClean="0"/>
              <a:t> </a:t>
            </a:r>
            <a:r>
              <a:rPr lang="it-IT" sz="3200" b="1" dirty="0">
                <a:solidFill>
                  <a:srgbClr val="FFFF00"/>
                </a:solidFill>
              </a:rPr>
              <a:t>quando si </a:t>
            </a:r>
            <a:r>
              <a:rPr lang="it-IT" sz="3200" b="1" dirty="0" smtClean="0">
                <a:solidFill>
                  <a:srgbClr val="FFFF00"/>
                </a:solidFill>
              </a:rPr>
              <a:t>utilizza</a:t>
            </a:r>
          </a:p>
          <a:p>
            <a:pPr marL="285750" indent="-285750">
              <a:buFont typeface="Wingdings" charset="2"/>
              <a:buChar char="u"/>
            </a:pPr>
            <a:endParaRPr lang="it-IT" sz="3200" dirty="0">
              <a:solidFill>
                <a:srgbClr val="7F7F7F"/>
              </a:solidFill>
            </a:endParaRPr>
          </a:p>
          <a:p>
            <a:pPr marL="285750" indent="-285750">
              <a:buFont typeface="Wingdings" charset="2"/>
              <a:buChar char="u"/>
            </a:pPr>
            <a:r>
              <a:rPr lang="it-IT" sz="3200" dirty="0" smtClean="0">
                <a:solidFill>
                  <a:srgbClr val="7F7F7F"/>
                </a:solidFill>
              </a:rPr>
              <a:t> </a:t>
            </a:r>
            <a:r>
              <a:rPr lang="it-IT" sz="3200" dirty="0">
                <a:solidFill>
                  <a:srgbClr val="7F7F7F"/>
                </a:solidFill>
              </a:rPr>
              <a:t>come si </a:t>
            </a:r>
            <a:r>
              <a:rPr lang="it-IT" sz="3200" dirty="0" smtClean="0">
                <a:solidFill>
                  <a:srgbClr val="7F7F7F"/>
                </a:solidFill>
              </a:rPr>
              <a:t>utilizza</a:t>
            </a:r>
          </a:p>
          <a:p>
            <a:pPr marL="285750" indent="-285750">
              <a:buFont typeface="Wingdings" charset="2"/>
              <a:buChar char="u"/>
            </a:pPr>
            <a:endParaRPr lang="it-IT" sz="3200" dirty="0">
              <a:solidFill>
                <a:srgbClr val="7F7F7F"/>
              </a:solidFill>
            </a:endParaRPr>
          </a:p>
          <a:p>
            <a:pPr marL="285750" indent="-285750">
              <a:buFont typeface="Wingdings" charset="2"/>
              <a:buChar char="u"/>
            </a:pPr>
            <a:r>
              <a:rPr lang="it-IT" sz="3200" dirty="0" smtClean="0">
                <a:solidFill>
                  <a:srgbClr val="7F7F7F"/>
                </a:solidFill>
              </a:rPr>
              <a:t> </a:t>
            </a:r>
            <a:r>
              <a:rPr lang="it-IT" sz="3200" dirty="0">
                <a:solidFill>
                  <a:srgbClr val="7F7F7F"/>
                </a:solidFill>
              </a:rPr>
              <a:t>quali risultati e indicatori di intervento </a:t>
            </a:r>
          </a:p>
        </p:txBody>
      </p:sp>
    </p:spTree>
    <p:extLst>
      <p:ext uri="{BB962C8B-B14F-4D97-AF65-F5344CB8AC3E}">
        <p14:creationId xmlns:p14="http://schemas.microsoft.com/office/powerpoint/2010/main" xmlns="" val="39050609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4600" y="292206"/>
            <a:ext cx="4114800" cy="701040"/>
          </a:xfrm>
        </p:spPr>
        <p:txBody>
          <a:bodyPr/>
          <a:lstStyle/>
          <a:p>
            <a:r>
              <a:rPr lang="it-IT" dirty="0" smtClean="0"/>
              <a:t>Meccanismi compensatori nello scompenso cardiaco </a:t>
            </a:r>
            <a:endParaRPr lang="it-IT" dirty="0"/>
          </a:p>
        </p:txBody>
      </p:sp>
      <p:pic>
        <p:nvPicPr>
          <p:cNvPr id="3" name="Immagine 2"/>
          <p:cNvPicPr>
            <a:picLocks noChangeAspect="1"/>
          </p:cNvPicPr>
          <p:nvPr/>
        </p:nvPicPr>
        <p:blipFill>
          <a:blip r:embed="rId3" cstate="print"/>
          <a:stretch>
            <a:fillRect/>
          </a:stretch>
        </p:blipFill>
        <p:spPr>
          <a:xfrm>
            <a:off x="663881" y="1125761"/>
            <a:ext cx="8104882" cy="5234172"/>
          </a:xfrm>
          <a:prstGeom prst="rect">
            <a:avLst/>
          </a:prstGeom>
        </p:spPr>
      </p:pic>
      <p:sp>
        <p:nvSpPr>
          <p:cNvPr id="5" name="Rettangolo 4"/>
          <p:cNvSpPr/>
          <p:nvPr/>
        </p:nvSpPr>
        <p:spPr>
          <a:xfrm>
            <a:off x="6629400" y="6535936"/>
            <a:ext cx="2416046" cy="246221"/>
          </a:xfrm>
          <a:prstGeom prst="rect">
            <a:avLst/>
          </a:prstGeom>
        </p:spPr>
        <p:txBody>
          <a:bodyPr wrap="none">
            <a:spAutoFit/>
          </a:bodyPr>
          <a:lstStyle/>
          <a:p>
            <a:r>
              <a:rPr lang="fi-FI" sz="1000" b="1" dirty="0" err="1" smtClean="0"/>
              <a:t>Ronco</a:t>
            </a:r>
            <a:r>
              <a:rPr lang="fi-FI" sz="1000" b="1" dirty="0" smtClean="0"/>
              <a:t> C. </a:t>
            </a:r>
            <a:r>
              <a:rPr lang="fi-FI" sz="1000" b="1" dirty="0" err="1" smtClean="0"/>
              <a:t>Semin</a:t>
            </a:r>
            <a:r>
              <a:rPr lang="fi-FI" sz="1000" b="1" dirty="0" smtClean="0"/>
              <a:t> </a:t>
            </a:r>
            <a:r>
              <a:rPr lang="fi-FI" sz="1000" b="1" dirty="0" err="1"/>
              <a:t>Nephrol</a:t>
            </a:r>
            <a:r>
              <a:rPr lang="fi-FI" sz="1000" b="1" dirty="0"/>
              <a:t> </a:t>
            </a:r>
            <a:r>
              <a:rPr lang="fi-FI" sz="1000" b="1" dirty="0" smtClean="0"/>
              <a:t>2012; 32</a:t>
            </a:r>
            <a:r>
              <a:rPr lang="fi-FI" sz="1000" b="1" dirty="0"/>
              <a:t>:129-141 </a:t>
            </a:r>
            <a:endParaRPr lang="it-IT" sz="1000" b="1" dirty="0"/>
          </a:p>
        </p:txBody>
      </p:sp>
    </p:spTree>
    <p:extLst>
      <p:ext uri="{BB962C8B-B14F-4D97-AF65-F5344CB8AC3E}">
        <p14:creationId xmlns:p14="http://schemas.microsoft.com/office/powerpoint/2010/main" xmlns="" val="3469898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357259" y="115463"/>
            <a:ext cx="4416253" cy="859897"/>
          </a:xfrm>
        </p:spPr>
        <p:txBody>
          <a:bodyPr>
            <a:normAutofit fontScale="90000"/>
          </a:bodyPr>
          <a:lstStyle/>
          <a:p>
            <a:r>
              <a:rPr lang="it-IT" dirty="0" smtClean="0"/>
              <a:t>Componenti del calcolo del bilancio dei fluidi e </a:t>
            </a:r>
            <a:r>
              <a:rPr lang="it-IT" dirty="0" err="1" smtClean="0"/>
              <a:t>distribuzone</a:t>
            </a:r>
            <a:r>
              <a:rPr lang="it-IT" dirty="0" smtClean="0"/>
              <a:t> dei fluidi corporei </a:t>
            </a:r>
            <a:endParaRPr lang="it-IT" dirty="0"/>
          </a:p>
        </p:txBody>
      </p:sp>
      <p:pic>
        <p:nvPicPr>
          <p:cNvPr id="3" name="Immagine 2"/>
          <p:cNvPicPr>
            <a:picLocks noChangeAspect="1"/>
          </p:cNvPicPr>
          <p:nvPr/>
        </p:nvPicPr>
        <p:blipFill>
          <a:blip r:embed="rId3" cstate="print"/>
          <a:stretch>
            <a:fillRect/>
          </a:stretch>
        </p:blipFill>
        <p:spPr>
          <a:xfrm>
            <a:off x="288644" y="1173294"/>
            <a:ext cx="8563104" cy="5370588"/>
          </a:xfrm>
          <a:prstGeom prst="rect">
            <a:avLst/>
          </a:prstGeom>
        </p:spPr>
      </p:pic>
      <p:sp>
        <p:nvSpPr>
          <p:cNvPr id="5" name="Rettangolo 4"/>
          <p:cNvSpPr/>
          <p:nvPr/>
        </p:nvSpPr>
        <p:spPr>
          <a:xfrm>
            <a:off x="6974311" y="6543882"/>
            <a:ext cx="1877437" cy="246221"/>
          </a:xfrm>
          <a:prstGeom prst="rect">
            <a:avLst/>
          </a:prstGeom>
        </p:spPr>
        <p:txBody>
          <a:bodyPr wrap="none">
            <a:spAutoFit/>
          </a:bodyPr>
          <a:lstStyle/>
          <a:p>
            <a:r>
              <a:rPr lang="fi-FI" sz="1000" b="1" dirty="0" err="1"/>
              <a:t>Semin</a:t>
            </a:r>
            <a:r>
              <a:rPr lang="fi-FI" sz="1000" b="1" dirty="0"/>
              <a:t> </a:t>
            </a:r>
            <a:r>
              <a:rPr lang="fi-FI" sz="1000" b="1" dirty="0" err="1"/>
              <a:t>Nephrol</a:t>
            </a:r>
            <a:r>
              <a:rPr lang="fi-FI" sz="1000" b="1" dirty="0"/>
              <a:t> </a:t>
            </a:r>
            <a:r>
              <a:rPr lang="fi-FI" sz="1000" b="1" dirty="0" smtClean="0"/>
              <a:t>2012; 32</a:t>
            </a:r>
            <a:r>
              <a:rPr lang="fi-FI" sz="1000" b="1" dirty="0"/>
              <a:t>:129-141 </a:t>
            </a:r>
            <a:endParaRPr lang="it-IT" sz="1000" b="1" dirty="0"/>
          </a:p>
        </p:txBody>
      </p:sp>
    </p:spTree>
    <p:extLst>
      <p:ext uri="{BB962C8B-B14F-4D97-AF65-F5344CB8AC3E}">
        <p14:creationId xmlns:p14="http://schemas.microsoft.com/office/powerpoint/2010/main" xmlns="" val="720304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04103" y="760129"/>
            <a:ext cx="7774142" cy="3539430"/>
          </a:xfrm>
          <a:prstGeom prst="rect">
            <a:avLst/>
          </a:prstGeom>
        </p:spPr>
        <p:txBody>
          <a:bodyPr wrap="square">
            <a:spAutoFit/>
          </a:bodyPr>
          <a:lstStyle/>
          <a:p>
            <a:pPr marL="285750" indent="-285750">
              <a:buFont typeface="Wingdings" charset="2"/>
              <a:buChar char="u"/>
            </a:pPr>
            <a:r>
              <a:rPr lang="it-IT" sz="3200" dirty="0" err="1">
                <a:solidFill>
                  <a:srgbClr val="7F7F7F"/>
                </a:solidFill>
              </a:rPr>
              <a:t>perchè</a:t>
            </a:r>
            <a:r>
              <a:rPr lang="it-IT" sz="3200" dirty="0">
                <a:solidFill>
                  <a:srgbClr val="7F7F7F"/>
                </a:solidFill>
              </a:rPr>
              <a:t> si utilizza la ultrafiltrazione nello </a:t>
            </a:r>
            <a:r>
              <a:rPr lang="it-IT" sz="3200" dirty="0" smtClean="0">
                <a:solidFill>
                  <a:srgbClr val="7F7F7F"/>
                </a:solidFill>
              </a:rPr>
              <a:t>SCC</a:t>
            </a:r>
          </a:p>
          <a:p>
            <a:r>
              <a:rPr lang="it-IT" sz="3200" dirty="0" smtClean="0">
                <a:solidFill>
                  <a:srgbClr val="7F7F7F"/>
                </a:solidFill>
              </a:rPr>
              <a:t> </a:t>
            </a:r>
          </a:p>
          <a:p>
            <a:pPr marL="285750" indent="-285750">
              <a:buFont typeface="Wingdings" charset="2"/>
              <a:buChar char="u"/>
            </a:pPr>
            <a:r>
              <a:rPr lang="it-IT" sz="3200" dirty="0" smtClean="0">
                <a:solidFill>
                  <a:srgbClr val="7F7F7F"/>
                </a:solidFill>
              </a:rPr>
              <a:t> </a:t>
            </a:r>
            <a:r>
              <a:rPr lang="it-IT" sz="3200" dirty="0">
                <a:solidFill>
                  <a:srgbClr val="7F7F7F"/>
                </a:solidFill>
              </a:rPr>
              <a:t>quando si </a:t>
            </a:r>
            <a:r>
              <a:rPr lang="it-IT" sz="3200" dirty="0" smtClean="0">
                <a:solidFill>
                  <a:srgbClr val="7F7F7F"/>
                </a:solidFill>
              </a:rPr>
              <a:t>utilizza</a:t>
            </a:r>
          </a:p>
          <a:p>
            <a:pPr marL="285750" indent="-285750">
              <a:buFont typeface="Wingdings" charset="2"/>
              <a:buChar char="u"/>
            </a:pPr>
            <a:endParaRPr lang="it-IT" sz="3200" dirty="0"/>
          </a:p>
          <a:p>
            <a:pPr marL="285750" indent="-285750">
              <a:buFont typeface="Wingdings" charset="2"/>
              <a:buChar char="u"/>
            </a:pPr>
            <a:r>
              <a:rPr lang="it-IT" sz="3200" dirty="0" smtClean="0"/>
              <a:t> </a:t>
            </a:r>
            <a:r>
              <a:rPr lang="it-IT" sz="3200" b="1" dirty="0">
                <a:solidFill>
                  <a:srgbClr val="FFFF00"/>
                </a:solidFill>
              </a:rPr>
              <a:t>come si </a:t>
            </a:r>
            <a:r>
              <a:rPr lang="it-IT" sz="3200" b="1" dirty="0" smtClean="0">
                <a:solidFill>
                  <a:srgbClr val="FFFF00"/>
                </a:solidFill>
              </a:rPr>
              <a:t>utilizza</a:t>
            </a:r>
          </a:p>
          <a:p>
            <a:pPr marL="285750" indent="-285750">
              <a:buFont typeface="Wingdings" charset="2"/>
              <a:buChar char="u"/>
            </a:pPr>
            <a:endParaRPr lang="it-IT" sz="3200" dirty="0">
              <a:solidFill>
                <a:srgbClr val="7F7F7F"/>
              </a:solidFill>
            </a:endParaRPr>
          </a:p>
          <a:p>
            <a:pPr marL="285750" indent="-285750">
              <a:buFont typeface="Wingdings" charset="2"/>
              <a:buChar char="u"/>
            </a:pPr>
            <a:r>
              <a:rPr lang="it-IT" sz="3200" dirty="0" smtClean="0">
                <a:solidFill>
                  <a:srgbClr val="7F7F7F"/>
                </a:solidFill>
              </a:rPr>
              <a:t> </a:t>
            </a:r>
            <a:r>
              <a:rPr lang="it-IT" sz="3200" dirty="0">
                <a:solidFill>
                  <a:srgbClr val="7F7F7F"/>
                </a:solidFill>
              </a:rPr>
              <a:t>quali risultati e indicatori di intervento </a:t>
            </a:r>
          </a:p>
        </p:txBody>
      </p:sp>
    </p:spTree>
    <p:extLst>
      <p:ext uri="{BB962C8B-B14F-4D97-AF65-F5344CB8AC3E}">
        <p14:creationId xmlns:p14="http://schemas.microsoft.com/office/powerpoint/2010/main" xmlns="" val="18109120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Sistema di Ultrafiltrazione extracorporea</a:t>
            </a:r>
            <a:endParaRPr lang="it-IT" dirty="0"/>
          </a:p>
        </p:txBody>
      </p:sp>
      <p:sp>
        <p:nvSpPr>
          <p:cNvPr id="3" name="CasellaDiTesto 2"/>
          <p:cNvSpPr txBox="1"/>
          <p:nvPr/>
        </p:nvSpPr>
        <p:spPr>
          <a:xfrm>
            <a:off x="1111250" y="2497667"/>
            <a:ext cx="2868083" cy="1200329"/>
          </a:xfrm>
          <a:prstGeom prst="rect">
            <a:avLst/>
          </a:prstGeom>
          <a:noFill/>
        </p:spPr>
        <p:txBody>
          <a:bodyPr wrap="square" rtlCol="0">
            <a:spAutoFit/>
          </a:bodyPr>
          <a:lstStyle/>
          <a:p>
            <a:r>
              <a:rPr lang="it-IT" dirty="0" smtClean="0"/>
              <a:t>-accesso vascolare</a:t>
            </a:r>
          </a:p>
          <a:p>
            <a:r>
              <a:rPr lang="it-IT" dirty="0" smtClean="0"/>
              <a:t>-filtro</a:t>
            </a:r>
          </a:p>
          <a:p>
            <a:r>
              <a:rPr lang="it-IT" dirty="0" smtClean="0"/>
              <a:t>-circuito extracorporeo</a:t>
            </a:r>
          </a:p>
          <a:p>
            <a:r>
              <a:rPr lang="it-IT" dirty="0" smtClean="0"/>
              <a:t>-anticoagulazione </a:t>
            </a:r>
            <a:endParaRPr lang="it-IT" dirty="0"/>
          </a:p>
        </p:txBody>
      </p:sp>
      <p:pic>
        <p:nvPicPr>
          <p:cNvPr id="4" name="Picture 4" descr="Prisma"/>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85858" y="1879531"/>
            <a:ext cx="3294062" cy="4392612"/>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Immagine 4" descr="ajnh-v1-id1010-g001.gif"/>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062843" y="3972367"/>
            <a:ext cx="1832980" cy="1371069"/>
          </a:xfrm>
          <a:prstGeom prst="rect">
            <a:avLst/>
          </a:prstGeom>
        </p:spPr>
      </p:pic>
      <p:pic>
        <p:nvPicPr>
          <p:cNvPr id="6" name="Immagine 5" descr="20091120132428550.jp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39911" y="3972367"/>
            <a:ext cx="2612648" cy="1743532"/>
          </a:xfrm>
          <a:prstGeom prst="rect">
            <a:avLst/>
          </a:prstGeom>
        </p:spPr>
      </p:pic>
      <p:pic>
        <p:nvPicPr>
          <p:cNvPr id="7" name="Immagine 6" descr="globuli_rossi_75631.gif"/>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182671" y="5543708"/>
            <a:ext cx="1713152" cy="1142101"/>
          </a:xfrm>
          <a:prstGeom prst="rect">
            <a:avLst/>
          </a:prstGeom>
        </p:spPr>
      </p:pic>
      <p:pic>
        <p:nvPicPr>
          <p:cNvPr id="8" name="Immagine 7" descr="index.jpg"/>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3182671" y="6067760"/>
            <a:ext cx="620808" cy="618049"/>
          </a:xfrm>
          <a:prstGeom prst="rect">
            <a:avLst/>
          </a:prstGeom>
        </p:spPr>
      </p:pic>
      <p:pic>
        <p:nvPicPr>
          <p:cNvPr id="9" name="Immagine 8" descr="generatore-emofiltrazione-portatile-70729-114509.jpg"/>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6639315" y="1901713"/>
            <a:ext cx="1757068" cy="3814186"/>
          </a:xfrm>
          <a:prstGeom prst="rect">
            <a:avLst/>
          </a:prstGeom>
        </p:spPr>
      </p:pic>
    </p:spTree>
    <p:extLst>
      <p:ext uri="{BB962C8B-B14F-4D97-AF65-F5344CB8AC3E}">
        <p14:creationId xmlns:p14="http://schemas.microsoft.com/office/powerpoint/2010/main" xmlns="" val="24745836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4600" y="446194"/>
            <a:ext cx="4114800" cy="701040"/>
          </a:xfrm>
        </p:spPr>
        <p:txBody>
          <a:bodyPr/>
          <a:lstStyle/>
          <a:p>
            <a:r>
              <a:rPr lang="it-IT" dirty="0" smtClean="0"/>
              <a:t>Circuito per ultrafiltrazione isolata </a:t>
            </a:r>
            <a:endParaRPr lang="it-IT" dirty="0"/>
          </a:p>
        </p:txBody>
      </p:sp>
      <p:pic>
        <p:nvPicPr>
          <p:cNvPr id="3" name="Immagine 2" descr="circuito UF.jpe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114252" y="1347330"/>
            <a:ext cx="5239048" cy="5346700"/>
          </a:xfrm>
          <a:prstGeom prst="rect">
            <a:avLst/>
          </a:prstGeom>
        </p:spPr>
      </p:pic>
      <p:sp>
        <p:nvSpPr>
          <p:cNvPr id="5" name="CasellaDiTesto 4"/>
          <p:cNvSpPr txBox="1"/>
          <p:nvPr/>
        </p:nvSpPr>
        <p:spPr>
          <a:xfrm>
            <a:off x="630111" y="3391308"/>
            <a:ext cx="1484140" cy="369332"/>
          </a:xfrm>
          <a:prstGeom prst="rect">
            <a:avLst/>
          </a:prstGeom>
          <a:solidFill>
            <a:schemeClr val="tx1"/>
          </a:solidFill>
        </p:spPr>
        <p:txBody>
          <a:bodyPr wrap="square" rtlCol="0">
            <a:spAutoFit/>
          </a:bodyPr>
          <a:lstStyle/>
          <a:p>
            <a:pPr algn="ctr"/>
            <a:r>
              <a:rPr lang="it-IT" sz="1200" b="1" dirty="0" smtClean="0">
                <a:solidFill>
                  <a:schemeClr val="bg1"/>
                </a:solidFill>
              </a:rPr>
              <a:t>Paziente</a:t>
            </a:r>
            <a:r>
              <a:rPr lang="it-IT" b="1" dirty="0" smtClean="0">
                <a:solidFill>
                  <a:schemeClr val="bg1"/>
                </a:solidFill>
              </a:rPr>
              <a:t> </a:t>
            </a:r>
            <a:endParaRPr lang="it-IT" b="1" dirty="0">
              <a:solidFill>
                <a:schemeClr val="bg1"/>
              </a:solidFill>
            </a:endParaRPr>
          </a:p>
        </p:txBody>
      </p:sp>
      <p:sp>
        <p:nvSpPr>
          <p:cNvPr id="6" name="Cornice 5"/>
          <p:cNvSpPr/>
          <p:nvPr/>
        </p:nvSpPr>
        <p:spPr>
          <a:xfrm>
            <a:off x="2677583" y="5482167"/>
            <a:ext cx="1248834" cy="264583"/>
          </a:xfrm>
          <a:prstGeom prst="fram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sp>
        <p:nvSpPr>
          <p:cNvPr id="7" name="Cornice 6"/>
          <p:cNvSpPr/>
          <p:nvPr/>
        </p:nvSpPr>
        <p:spPr>
          <a:xfrm>
            <a:off x="2677583" y="4603750"/>
            <a:ext cx="1248834" cy="328083"/>
          </a:xfrm>
          <a:prstGeom prst="frame">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pic>
        <p:nvPicPr>
          <p:cNvPr id="10" name="Immagine 9" descr="Albumin_dialysis_circuit.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30110" y="3760640"/>
            <a:ext cx="1484141" cy="2933390"/>
          </a:xfrm>
          <a:prstGeom prst="rect">
            <a:avLst/>
          </a:prstGeom>
        </p:spPr>
      </p:pic>
    </p:spTree>
    <p:extLst>
      <p:ext uri="{BB962C8B-B14F-4D97-AF65-F5344CB8AC3E}">
        <p14:creationId xmlns:p14="http://schemas.microsoft.com/office/powerpoint/2010/main" xmlns="" val="38088454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Ultrafiltrazione isolata</a:t>
            </a:r>
            <a:endParaRPr lang="it-IT" dirty="0"/>
          </a:p>
        </p:txBody>
      </p:sp>
      <p:pic>
        <p:nvPicPr>
          <p:cNvPr id="3" name="Immagine 2" descr="739193-fig1.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63083" y="1777169"/>
            <a:ext cx="7186084" cy="4678663"/>
          </a:xfrm>
          <a:prstGeom prst="rect">
            <a:avLst/>
          </a:prstGeom>
        </p:spPr>
      </p:pic>
    </p:spTree>
    <p:extLst>
      <p:ext uri="{BB962C8B-B14F-4D97-AF65-F5344CB8AC3E}">
        <p14:creationId xmlns:p14="http://schemas.microsoft.com/office/powerpoint/2010/main" xmlns="" val="17547642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ULTRAFILTRAZIONE Isolata</a:t>
            </a:r>
            <a:br>
              <a:rPr lang="it-IT" dirty="0" smtClean="0"/>
            </a:br>
            <a:r>
              <a:rPr lang="it-IT" dirty="0" smtClean="0"/>
              <a:t> </a:t>
            </a:r>
            <a:r>
              <a:rPr lang="it-IT" sz="1600" dirty="0" smtClean="0"/>
              <a:t>con trasporto di soluti per convezione   </a:t>
            </a:r>
            <a:endParaRPr lang="it-IT" sz="1600" dirty="0"/>
          </a:p>
        </p:txBody>
      </p:sp>
      <p:pic>
        <p:nvPicPr>
          <p:cNvPr id="4" name="Immagine 3" descr="crrt_ultrafiltration.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25230" y="1792643"/>
            <a:ext cx="7414847" cy="4881445"/>
          </a:xfrm>
          <a:prstGeom prst="rect">
            <a:avLst/>
          </a:prstGeom>
        </p:spPr>
      </p:pic>
      <p:sp>
        <p:nvSpPr>
          <p:cNvPr id="3" name="CasellaDiTesto 2"/>
          <p:cNvSpPr txBox="1"/>
          <p:nvPr/>
        </p:nvSpPr>
        <p:spPr>
          <a:xfrm>
            <a:off x="4502444" y="4533146"/>
            <a:ext cx="1852636" cy="646331"/>
          </a:xfrm>
          <a:prstGeom prst="rect">
            <a:avLst/>
          </a:prstGeom>
          <a:noFill/>
        </p:spPr>
        <p:txBody>
          <a:bodyPr wrap="square" rtlCol="0">
            <a:spAutoFit/>
          </a:bodyPr>
          <a:lstStyle/>
          <a:p>
            <a:r>
              <a:rPr lang="it-IT" dirty="0" smtClean="0">
                <a:solidFill>
                  <a:schemeClr val="bg1"/>
                </a:solidFill>
              </a:rPr>
              <a:t>Liquido isotonico con il plasma</a:t>
            </a:r>
            <a:endParaRPr lang="it-IT" dirty="0">
              <a:solidFill>
                <a:schemeClr val="bg1"/>
              </a:solidFill>
            </a:endParaRPr>
          </a:p>
        </p:txBody>
      </p:sp>
      <p:pic>
        <p:nvPicPr>
          <p:cNvPr id="5" name="Immagine 4" descr="W19705_01_Cloruro-di-sodio-27-atomi.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88583" y="3524250"/>
            <a:ext cx="455083" cy="455083"/>
          </a:xfrm>
          <a:prstGeom prst="rect">
            <a:avLst/>
          </a:prstGeom>
        </p:spPr>
      </p:pic>
      <p:pic>
        <p:nvPicPr>
          <p:cNvPr id="6" name="Immagine 5" descr="W19705_01_Cloruro-di-sodio-27-atomi.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61041" y="2639484"/>
            <a:ext cx="455083" cy="455083"/>
          </a:xfrm>
          <a:prstGeom prst="rect">
            <a:avLst/>
          </a:prstGeom>
        </p:spPr>
      </p:pic>
      <p:pic>
        <p:nvPicPr>
          <p:cNvPr id="7" name="Immagine 6" descr="W19705_01_Cloruro-di-sodio-27-atomi.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66900" y="4840817"/>
            <a:ext cx="455083" cy="455083"/>
          </a:xfrm>
          <a:prstGeom prst="rect">
            <a:avLst/>
          </a:prstGeom>
        </p:spPr>
      </p:pic>
      <p:pic>
        <p:nvPicPr>
          <p:cNvPr id="8" name="Immagine 7" descr="W19705_01_Cloruro-di-sodio-27-atomi.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70967" y="5596467"/>
            <a:ext cx="455083" cy="455083"/>
          </a:xfrm>
          <a:prstGeom prst="rect">
            <a:avLst/>
          </a:prstGeom>
        </p:spPr>
      </p:pic>
      <p:pic>
        <p:nvPicPr>
          <p:cNvPr id="9" name="Immagine 8" descr="W19705_01_Cloruro-di-sodio-27-atomi.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628217" y="3296708"/>
            <a:ext cx="455083" cy="455083"/>
          </a:xfrm>
          <a:prstGeom prst="rect">
            <a:avLst/>
          </a:prstGeom>
        </p:spPr>
      </p:pic>
      <p:pic>
        <p:nvPicPr>
          <p:cNvPr id="10" name="Immagine 9" descr="W19705_01_Cloruro-di-sodio-27-atomi.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182572" y="3049059"/>
            <a:ext cx="345016" cy="345016"/>
          </a:xfrm>
          <a:prstGeom prst="rect">
            <a:avLst/>
          </a:prstGeom>
        </p:spPr>
      </p:pic>
      <p:sp>
        <p:nvSpPr>
          <p:cNvPr id="11" name="CasellaDiTesto 10"/>
          <p:cNvSpPr txBox="1"/>
          <p:nvPr/>
        </p:nvSpPr>
        <p:spPr>
          <a:xfrm>
            <a:off x="6527588" y="3094567"/>
            <a:ext cx="1356995" cy="276999"/>
          </a:xfrm>
          <a:prstGeom prst="rect">
            <a:avLst/>
          </a:prstGeom>
          <a:noFill/>
        </p:spPr>
        <p:txBody>
          <a:bodyPr wrap="square" rtlCol="0">
            <a:spAutoFit/>
          </a:bodyPr>
          <a:lstStyle/>
          <a:p>
            <a:r>
              <a:rPr lang="it-IT" sz="1200" dirty="0" err="1" smtClean="0">
                <a:solidFill>
                  <a:schemeClr val="bg1"/>
                </a:solidFill>
              </a:rPr>
              <a:t>NaCl</a:t>
            </a:r>
            <a:r>
              <a:rPr lang="it-IT" sz="1200" dirty="0" smtClean="0">
                <a:solidFill>
                  <a:schemeClr val="bg1"/>
                </a:solidFill>
              </a:rPr>
              <a:t> </a:t>
            </a:r>
            <a:r>
              <a:rPr lang="it-IT" sz="1200" dirty="0" err="1" smtClean="0">
                <a:solidFill>
                  <a:schemeClr val="bg1"/>
                </a:solidFill>
              </a:rPr>
              <a:t>molecules</a:t>
            </a:r>
            <a:endParaRPr lang="it-IT" sz="1200" dirty="0">
              <a:solidFill>
                <a:schemeClr val="bg1"/>
              </a:solidFill>
            </a:endParaRPr>
          </a:p>
        </p:txBody>
      </p:sp>
    </p:spTree>
    <p:extLst>
      <p:ext uri="{BB962C8B-B14F-4D97-AF65-F5344CB8AC3E}">
        <p14:creationId xmlns:p14="http://schemas.microsoft.com/office/powerpoint/2010/main" xmlns="" val="35868706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66255" y="760129"/>
            <a:ext cx="8395854" cy="3539430"/>
          </a:xfrm>
          <a:prstGeom prst="rect">
            <a:avLst/>
          </a:prstGeom>
        </p:spPr>
        <p:txBody>
          <a:bodyPr wrap="square">
            <a:spAutoFit/>
          </a:bodyPr>
          <a:lstStyle/>
          <a:p>
            <a:pPr marL="285750" indent="-285750">
              <a:buFont typeface="Wingdings" charset="2"/>
              <a:buChar char="u"/>
            </a:pPr>
            <a:r>
              <a:rPr lang="it-IT" sz="3200" dirty="0" err="1"/>
              <a:t>perchè</a:t>
            </a:r>
            <a:r>
              <a:rPr lang="it-IT" sz="3200" dirty="0"/>
              <a:t> si utilizza la ultrafiltrazione nello </a:t>
            </a:r>
            <a:r>
              <a:rPr lang="it-IT" sz="3200" dirty="0" smtClean="0"/>
              <a:t>SC acuto</a:t>
            </a:r>
            <a:endParaRPr lang="it-IT" sz="3200" dirty="0" smtClean="0"/>
          </a:p>
          <a:p>
            <a:r>
              <a:rPr lang="it-IT" sz="3200" dirty="0" smtClean="0"/>
              <a:t> </a:t>
            </a:r>
          </a:p>
          <a:p>
            <a:pPr marL="285750" indent="-285750">
              <a:buFont typeface="Wingdings" charset="2"/>
              <a:buChar char="u"/>
            </a:pPr>
            <a:r>
              <a:rPr lang="it-IT" sz="3200" dirty="0" smtClean="0"/>
              <a:t> </a:t>
            </a:r>
            <a:r>
              <a:rPr lang="it-IT" sz="3200" dirty="0"/>
              <a:t>quando si </a:t>
            </a:r>
            <a:r>
              <a:rPr lang="it-IT" sz="3200" dirty="0" smtClean="0"/>
              <a:t>utilizza</a:t>
            </a:r>
          </a:p>
          <a:p>
            <a:pPr marL="285750" indent="-285750">
              <a:buFont typeface="Wingdings" charset="2"/>
              <a:buChar char="u"/>
            </a:pPr>
            <a:endParaRPr lang="it-IT" sz="3200" dirty="0"/>
          </a:p>
          <a:p>
            <a:pPr marL="285750" indent="-285750">
              <a:buFont typeface="Wingdings" charset="2"/>
              <a:buChar char="u"/>
            </a:pPr>
            <a:r>
              <a:rPr lang="it-IT" sz="3200" dirty="0" smtClean="0"/>
              <a:t> </a:t>
            </a:r>
            <a:r>
              <a:rPr lang="it-IT" sz="3200" dirty="0"/>
              <a:t>come si </a:t>
            </a:r>
            <a:r>
              <a:rPr lang="it-IT" sz="3200" dirty="0" smtClean="0"/>
              <a:t>utilizza</a:t>
            </a:r>
          </a:p>
          <a:p>
            <a:pPr marL="285750" indent="-285750">
              <a:buFont typeface="Wingdings" charset="2"/>
              <a:buChar char="u"/>
            </a:pPr>
            <a:endParaRPr lang="it-IT" sz="3200" dirty="0"/>
          </a:p>
          <a:p>
            <a:pPr marL="285750" indent="-285750">
              <a:buFont typeface="Wingdings" charset="2"/>
              <a:buChar char="u"/>
            </a:pPr>
            <a:r>
              <a:rPr lang="it-IT" sz="3200" dirty="0" smtClean="0"/>
              <a:t> </a:t>
            </a:r>
            <a:r>
              <a:rPr lang="it-IT" sz="3200" dirty="0"/>
              <a:t>quali risultati e indicatori di intervento </a:t>
            </a:r>
          </a:p>
        </p:txBody>
      </p:sp>
    </p:spTree>
    <p:extLst>
      <p:ext uri="{BB962C8B-B14F-4D97-AF65-F5344CB8AC3E}">
        <p14:creationId xmlns:p14="http://schemas.microsoft.com/office/powerpoint/2010/main" xmlns="" val="15468271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ccrrt_convection.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9333" y="1322203"/>
            <a:ext cx="4347308" cy="4424172"/>
          </a:xfrm>
          <a:prstGeom prst="rect">
            <a:avLst/>
          </a:prstGeom>
        </p:spPr>
      </p:pic>
      <p:pic>
        <p:nvPicPr>
          <p:cNvPr id="5" name="Immagine 4" descr="crrt_diffusion.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767385" y="1322203"/>
            <a:ext cx="4122615" cy="4424172"/>
          </a:xfrm>
          <a:prstGeom prst="rect">
            <a:avLst/>
          </a:prstGeom>
        </p:spPr>
      </p:pic>
      <p:sp>
        <p:nvSpPr>
          <p:cNvPr id="6" name="Titolo 3"/>
          <p:cNvSpPr txBox="1">
            <a:spLocks/>
          </p:cNvSpPr>
          <p:nvPr/>
        </p:nvSpPr>
        <p:spPr>
          <a:xfrm>
            <a:off x="253999" y="317500"/>
            <a:ext cx="4262641" cy="900528"/>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fontScale="92500" lnSpcReduction="20000"/>
          </a:bodyPr>
          <a:lst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a:lstStyle>
          <a:p>
            <a:r>
              <a:rPr lang="it-IT" dirty="0" err="1" smtClean="0"/>
              <a:t>Emofiltrazione</a:t>
            </a:r>
            <a:r>
              <a:rPr lang="it-IT" dirty="0" smtClean="0"/>
              <a:t> </a:t>
            </a:r>
          </a:p>
          <a:p>
            <a:r>
              <a:rPr lang="it-IT" sz="1400" dirty="0" smtClean="0"/>
              <a:t>con Meccanismo di Convezione  attraverso la membrana semipermeabile + </a:t>
            </a:r>
            <a:r>
              <a:rPr lang="it-IT" sz="1400" dirty="0" err="1" smtClean="0"/>
              <a:t>reinfusione</a:t>
            </a:r>
            <a:r>
              <a:rPr lang="it-IT" sz="1400" dirty="0" smtClean="0"/>
              <a:t> liquido di sostituzione </a:t>
            </a:r>
            <a:endParaRPr lang="it-IT" sz="1400" dirty="0"/>
          </a:p>
        </p:txBody>
      </p:sp>
      <p:sp>
        <p:nvSpPr>
          <p:cNvPr id="7" name="Titolo 3"/>
          <p:cNvSpPr txBox="1">
            <a:spLocks/>
          </p:cNvSpPr>
          <p:nvPr/>
        </p:nvSpPr>
        <p:spPr>
          <a:xfrm>
            <a:off x="4767384" y="317500"/>
            <a:ext cx="4122615" cy="918503"/>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fontScale="92500" lnSpcReduction="20000"/>
          </a:bodyPr>
          <a:lst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a:lstStyle>
          <a:p>
            <a:r>
              <a:rPr lang="it-IT" dirty="0" smtClean="0"/>
              <a:t>Emodialisi </a:t>
            </a:r>
          </a:p>
          <a:p>
            <a:r>
              <a:rPr lang="it-IT" sz="1500" dirty="0" smtClean="0"/>
              <a:t>con Meccanismo di Diffusione attraverso la membrana semipermeabile </a:t>
            </a:r>
            <a:endParaRPr lang="it-IT" sz="1500" dirty="0"/>
          </a:p>
        </p:txBody>
      </p:sp>
      <p:pic>
        <p:nvPicPr>
          <p:cNvPr id="2" name="Immagine 1" descr="rrt-47-638.jp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483055" y="5368603"/>
            <a:ext cx="2152947" cy="1489397"/>
          </a:xfrm>
          <a:prstGeom prst="rect">
            <a:avLst/>
          </a:prstGeom>
        </p:spPr>
      </p:pic>
      <p:pic>
        <p:nvPicPr>
          <p:cNvPr id="8" name="Immagine 7" descr="W19705_01_Cloruro-di-sodio-27-atomi.jp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410757" y="2667001"/>
            <a:ext cx="342900" cy="342900"/>
          </a:xfrm>
          <a:prstGeom prst="rect">
            <a:avLst/>
          </a:prstGeom>
        </p:spPr>
      </p:pic>
      <p:pic>
        <p:nvPicPr>
          <p:cNvPr id="9" name="Immagine 8" descr="W19705_01_Cloruro-di-sodio-27-atomi.jp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239307" y="4015318"/>
            <a:ext cx="342900" cy="342900"/>
          </a:xfrm>
          <a:prstGeom prst="rect">
            <a:avLst/>
          </a:prstGeom>
        </p:spPr>
      </p:pic>
      <p:pic>
        <p:nvPicPr>
          <p:cNvPr id="10" name="Immagine 9" descr="W19705_01_Cloruro-di-sodio-27-atomi.jpg"/>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3044823" y="2476501"/>
            <a:ext cx="246594" cy="246594"/>
          </a:xfrm>
          <a:prstGeom prst="rect">
            <a:avLst/>
          </a:prstGeom>
        </p:spPr>
      </p:pic>
      <p:pic>
        <p:nvPicPr>
          <p:cNvPr id="11" name="Immagine 10" descr="W19705_01_Cloruro-di-sodio-27-atomi.jpg"/>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798229" y="3892021"/>
            <a:ext cx="246594" cy="246594"/>
          </a:xfrm>
          <a:prstGeom prst="rect">
            <a:avLst/>
          </a:prstGeom>
        </p:spPr>
      </p:pic>
      <p:pic>
        <p:nvPicPr>
          <p:cNvPr id="12" name="Immagine 11" descr="W19705_01_Cloruro-di-sodio-27-atomi.jpg"/>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3831166" y="2619908"/>
            <a:ext cx="170389" cy="170389"/>
          </a:xfrm>
          <a:prstGeom prst="rect">
            <a:avLst/>
          </a:prstGeom>
        </p:spPr>
      </p:pic>
      <p:sp>
        <p:nvSpPr>
          <p:cNvPr id="4" name="CasellaDiTesto 3"/>
          <p:cNvSpPr txBox="1"/>
          <p:nvPr/>
        </p:nvSpPr>
        <p:spPr>
          <a:xfrm>
            <a:off x="4095749" y="2619909"/>
            <a:ext cx="420891" cy="492443"/>
          </a:xfrm>
          <a:prstGeom prst="rect">
            <a:avLst/>
          </a:prstGeom>
          <a:noFill/>
        </p:spPr>
        <p:txBody>
          <a:bodyPr wrap="square" rtlCol="0">
            <a:spAutoFit/>
          </a:bodyPr>
          <a:lstStyle/>
          <a:p>
            <a:r>
              <a:rPr lang="it-IT" sz="800" dirty="0" err="1" smtClean="0">
                <a:solidFill>
                  <a:srgbClr val="000000"/>
                </a:solidFill>
              </a:rPr>
              <a:t>NaCl</a:t>
            </a:r>
            <a:r>
              <a:rPr lang="it-IT" dirty="0" err="1" smtClean="0"/>
              <a:t>l</a:t>
            </a:r>
            <a:endParaRPr lang="it-IT" dirty="0"/>
          </a:p>
        </p:txBody>
      </p:sp>
      <p:pic>
        <p:nvPicPr>
          <p:cNvPr id="13" name="Immagine 12" descr="W19705_01_Cloruro-di-sodio-27-atomi.jp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817657" y="2133601"/>
            <a:ext cx="342900" cy="342900"/>
          </a:xfrm>
          <a:prstGeom prst="rect">
            <a:avLst/>
          </a:prstGeom>
        </p:spPr>
      </p:pic>
      <p:pic>
        <p:nvPicPr>
          <p:cNvPr id="14" name="Immagine 13" descr="W19705_01_Cloruro-di-sodio-27-atomi.jp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627157" y="3892021"/>
            <a:ext cx="342900" cy="342900"/>
          </a:xfrm>
          <a:prstGeom prst="rect">
            <a:avLst/>
          </a:prstGeom>
        </p:spPr>
      </p:pic>
      <p:pic>
        <p:nvPicPr>
          <p:cNvPr id="15" name="Immagine 14" descr="W19705_01_Cloruro-di-sodio-27-atomi.jpg"/>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303557" y="3645427"/>
            <a:ext cx="246594" cy="246594"/>
          </a:xfrm>
          <a:prstGeom prst="rect">
            <a:avLst/>
          </a:prstGeom>
        </p:spPr>
      </p:pic>
      <p:pic>
        <p:nvPicPr>
          <p:cNvPr id="16" name="Immagine 15" descr="W19705_01_Cloruro-di-sodio-27-atomi.jpg"/>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8132232" y="2705102"/>
            <a:ext cx="170389" cy="170389"/>
          </a:xfrm>
          <a:prstGeom prst="rect">
            <a:avLst/>
          </a:prstGeom>
        </p:spPr>
      </p:pic>
      <p:sp>
        <p:nvSpPr>
          <p:cNvPr id="19" name="CasellaDiTesto 18"/>
          <p:cNvSpPr txBox="1"/>
          <p:nvPr/>
        </p:nvSpPr>
        <p:spPr>
          <a:xfrm>
            <a:off x="8302621" y="2667001"/>
            <a:ext cx="420891" cy="492443"/>
          </a:xfrm>
          <a:prstGeom prst="rect">
            <a:avLst/>
          </a:prstGeom>
          <a:noFill/>
        </p:spPr>
        <p:txBody>
          <a:bodyPr wrap="square" rtlCol="0">
            <a:spAutoFit/>
          </a:bodyPr>
          <a:lstStyle/>
          <a:p>
            <a:r>
              <a:rPr lang="it-IT" sz="800" dirty="0" err="1" smtClean="0">
                <a:solidFill>
                  <a:srgbClr val="000000"/>
                </a:solidFill>
              </a:rPr>
              <a:t>NaCl</a:t>
            </a:r>
            <a:r>
              <a:rPr lang="it-IT" dirty="0" err="1" smtClean="0"/>
              <a:t>l</a:t>
            </a:r>
            <a:endParaRPr lang="it-IT" dirty="0"/>
          </a:p>
        </p:txBody>
      </p:sp>
      <p:pic>
        <p:nvPicPr>
          <p:cNvPr id="20" name="Immagine 19" descr="water-molecules-illustration-isolated-over-white-background-35551267.jpg"/>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1321487" y="1658620"/>
            <a:ext cx="376077" cy="323426"/>
          </a:xfrm>
          <a:prstGeom prst="rect">
            <a:avLst/>
          </a:prstGeom>
        </p:spPr>
      </p:pic>
      <p:pic>
        <p:nvPicPr>
          <p:cNvPr id="21" name="Immagine 20" descr="water-molecules-illustration-isolated-over-white-background-35551267.jpg"/>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775387" y="2836018"/>
            <a:ext cx="376077" cy="276334"/>
          </a:xfrm>
          <a:prstGeom prst="rect">
            <a:avLst/>
          </a:prstGeom>
        </p:spPr>
      </p:pic>
      <p:pic>
        <p:nvPicPr>
          <p:cNvPr id="22" name="Immagine 21" descr="water-molecules-illustration-isolated-over-white-background-35551267.jpg"/>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500220" y="4700270"/>
            <a:ext cx="275167" cy="236643"/>
          </a:xfrm>
          <a:prstGeom prst="rect">
            <a:avLst/>
          </a:prstGeom>
        </p:spPr>
      </p:pic>
      <p:pic>
        <p:nvPicPr>
          <p:cNvPr id="23" name="Immagine 22" descr="water-molecules-illustration-isolated-over-white-background-35551267.jpg"/>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2409823" y="4818591"/>
            <a:ext cx="275167" cy="236643"/>
          </a:xfrm>
          <a:prstGeom prst="rect">
            <a:avLst/>
          </a:prstGeom>
        </p:spPr>
      </p:pic>
      <p:pic>
        <p:nvPicPr>
          <p:cNvPr id="24" name="Immagine 23" descr="water-molecules-illustration-isolated-over-white-background-35551267.jpg"/>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3483054" y="3041122"/>
            <a:ext cx="275167" cy="236643"/>
          </a:xfrm>
          <a:prstGeom prst="rect">
            <a:avLst/>
          </a:prstGeom>
        </p:spPr>
      </p:pic>
      <p:sp>
        <p:nvSpPr>
          <p:cNvPr id="25" name="Cornice 24"/>
          <p:cNvSpPr/>
          <p:nvPr/>
        </p:nvSpPr>
        <p:spPr>
          <a:xfrm>
            <a:off x="1068918" y="2381250"/>
            <a:ext cx="889000" cy="238658"/>
          </a:xfrm>
          <a:prstGeom prst="frame">
            <a:avLst/>
          </a:prstGeom>
          <a:solidFill>
            <a:srgbClr val="00009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pic>
        <p:nvPicPr>
          <p:cNvPr id="27" name="Immagine 26" descr="water-molecules-illustration-isolated-over-white-background-35551267.jpg"/>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5906556" y="1676718"/>
            <a:ext cx="275167" cy="236643"/>
          </a:xfrm>
          <a:prstGeom prst="rect">
            <a:avLst/>
          </a:prstGeom>
        </p:spPr>
      </p:pic>
      <p:pic>
        <p:nvPicPr>
          <p:cNvPr id="28" name="Immagine 27" descr="water-molecules-illustration-isolated-over-white-background-35551267.jpg"/>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7550151" y="2548679"/>
            <a:ext cx="275167" cy="236643"/>
          </a:xfrm>
          <a:prstGeom prst="rect">
            <a:avLst/>
          </a:prstGeom>
        </p:spPr>
      </p:pic>
    </p:spTree>
    <p:extLst>
      <p:ext uri="{BB962C8B-B14F-4D97-AF65-F5344CB8AC3E}">
        <p14:creationId xmlns:p14="http://schemas.microsoft.com/office/powerpoint/2010/main" xmlns="" val="13670274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4600" y="192094"/>
            <a:ext cx="4114800" cy="790636"/>
          </a:xfrm>
        </p:spPr>
        <p:txBody>
          <a:bodyPr>
            <a:normAutofit fontScale="90000"/>
          </a:bodyPr>
          <a:lstStyle/>
          <a:p>
            <a:r>
              <a:rPr lang="it-IT" dirty="0" smtClean="0"/>
              <a:t>Caratteristiche di emodialisi (HD), </a:t>
            </a:r>
            <a:r>
              <a:rPr lang="it-IT" dirty="0" err="1" smtClean="0"/>
              <a:t>emofiltrazione</a:t>
            </a:r>
            <a:r>
              <a:rPr lang="it-IT" dirty="0" smtClean="0"/>
              <a:t> (HF) ed Ultrafiltrazione isolata </a:t>
            </a:r>
            <a:endParaRPr lang="it-IT" dirty="0"/>
          </a:p>
        </p:txBody>
      </p:sp>
      <p:graphicFrame>
        <p:nvGraphicFramePr>
          <p:cNvPr id="3" name="Tabella 2"/>
          <p:cNvGraphicFramePr>
            <a:graphicFrameLocks noGrp="1"/>
          </p:cNvGraphicFramePr>
          <p:nvPr>
            <p:extLst>
              <p:ext uri="{D42A27DB-BD31-4B8C-83A1-F6EECF244321}">
                <p14:modId xmlns:p14="http://schemas.microsoft.com/office/powerpoint/2010/main" xmlns="" val="501135848"/>
              </p:ext>
            </p:extLst>
          </p:nvPr>
        </p:nvGraphicFramePr>
        <p:xfrm>
          <a:off x="224128" y="1087507"/>
          <a:ext cx="8741100" cy="5492556"/>
        </p:xfrm>
        <a:graphic>
          <a:graphicData uri="http://schemas.openxmlformats.org/drawingml/2006/table">
            <a:tbl>
              <a:tblPr firstRow="1" bandRow="1">
                <a:tableStyleId>{3C2FFA5D-87B4-456A-9821-1D502468CF0F}</a:tableStyleId>
              </a:tblPr>
              <a:tblGrid>
                <a:gridCol w="2185275"/>
                <a:gridCol w="2185275"/>
                <a:gridCol w="2185275"/>
                <a:gridCol w="2185275"/>
              </a:tblGrid>
              <a:tr h="726062">
                <a:tc>
                  <a:txBody>
                    <a:bodyPr/>
                    <a:lstStyle/>
                    <a:p>
                      <a:endParaRPr lang="it-IT" dirty="0"/>
                    </a:p>
                  </a:txBody>
                  <a:tcPr/>
                </a:tc>
                <a:tc>
                  <a:txBody>
                    <a:bodyPr/>
                    <a:lstStyle/>
                    <a:p>
                      <a:r>
                        <a:rPr lang="it-IT" dirty="0" smtClean="0"/>
                        <a:t>Emodialisi </a:t>
                      </a:r>
                      <a:endParaRPr lang="it-IT" dirty="0"/>
                    </a:p>
                  </a:txBody>
                  <a:tcPr/>
                </a:tc>
                <a:tc>
                  <a:txBody>
                    <a:bodyPr/>
                    <a:lstStyle/>
                    <a:p>
                      <a:r>
                        <a:rPr lang="it-IT" dirty="0" err="1" smtClean="0"/>
                        <a:t>Emofiltrazione</a:t>
                      </a:r>
                      <a:endParaRPr lang="it-IT" dirty="0"/>
                    </a:p>
                  </a:txBody>
                  <a:tcPr/>
                </a:tc>
                <a:tc>
                  <a:txBody>
                    <a:bodyPr/>
                    <a:lstStyle/>
                    <a:p>
                      <a:r>
                        <a:rPr lang="it-IT" dirty="0" smtClean="0"/>
                        <a:t>UF isolata</a:t>
                      </a:r>
                      <a:endParaRPr lang="it-IT" dirty="0"/>
                    </a:p>
                  </a:txBody>
                  <a:tcPr/>
                </a:tc>
              </a:tr>
              <a:tr h="554447">
                <a:tc>
                  <a:txBody>
                    <a:bodyPr/>
                    <a:lstStyle/>
                    <a:p>
                      <a:r>
                        <a:rPr lang="it-IT" dirty="0" smtClean="0"/>
                        <a:t>Trasporto soluti</a:t>
                      </a:r>
                      <a:endParaRPr lang="it-IT" dirty="0"/>
                    </a:p>
                  </a:txBody>
                  <a:tcPr/>
                </a:tc>
                <a:tc>
                  <a:txBody>
                    <a:bodyPr/>
                    <a:lstStyle/>
                    <a:p>
                      <a:r>
                        <a:rPr lang="it-IT" dirty="0" smtClean="0"/>
                        <a:t>diffusione</a:t>
                      </a:r>
                      <a:endParaRPr lang="it-IT" dirty="0"/>
                    </a:p>
                  </a:txBody>
                  <a:tcPr/>
                </a:tc>
                <a:tc>
                  <a:txBody>
                    <a:bodyPr/>
                    <a:lstStyle/>
                    <a:p>
                      <a:r>
                        <a:rPr lang="it-IT" dirty="0" smtClean="0"/>
                        <a:t>convezione</a:t>
                      </a:r>
                      <a:endParaRPr lang="it-IT" dirty="0"/>
                    </a:p>
                  </a:txBody>
                  <a:tcPr/>
                </a:tc>
                <a:tc>
                  <a:txBody>
                    <a:bodyPr/>
                    <a:lstStyle/>
                    <a:p>
                      <a:r>
                        <a:rPr lang="it-IT" dirty="0" smtClean="0"/>
                        <a:t>convezione</a:t>
                      </a:r>
                      <a:endParaRPr lang="it-IT" dirty="0"/>
                    </a:p>
                  </a:txBody>
                  <a:tcPr/>
                </a:tc>
              </a:tr>
              <a:tr h="554447">
                <a:tc>
                  <a:txBody>
                    <a:bodyPr/>
                    <a:lstStyle/>
                    <a:p>
                      <a:r>
                        <a:rPr lang="it-IT" dirty="0" smtClean="0"/>
                        <a:t>Trasporto acqua</a:t>
                      </a:r>
                      <a:endParaRPr lang="it-IT" dirty="0"/>
                    </a:p>
                  </a:txBody>
                  <a:tcPr/>
                </a:tc>
                <a:tc>
                  <a:txBody>
                    <a:bodyPr/>
                    <a:lstStyle/>
                    <a:p>
                      <a:r>
                        <a:rPr lang="it-IT" dirty="0" smtClean="0"/>
                        <a:t>ultrafiltrazione</a:t>
                      </a:r>
                      <a:endParaRPr lang="it-IT" dirty="0"/>
                    </a:p>
                  </a:txBody>
                  <a:tcPr/>
                </a:tc>
                <a:tc>
                  <a:txBody>
                    <a:bodyPr/>
                    <a:lstStyle/>
                    <a:p>
                      <a:r>
                        <a:rPr lang="it-IT" dirty="0" smtClean="0"/>
                        <a:t>ultrafiltrazione</a:t>
                      </a:r>
                      <a:endParaRPr lang="it-IT" dirty="0"/>
                    </a:p>
                  </a:txBody>
                  <a:tcPr/>
                </a:tc>
                <a:tc>
                  <a:txBody>
                    <a:bodyPr/>
                    <a:lstStyle/>
                    <a:p>
                      <a:r>
                        <a:rPr lang="it-IT" dirty="0" smtClean="0"/>
                        <a:t>ultrafiltrazione</a:t>
                      </a:r>
                      <a:endParaRPr lang="it-IT" dirty="0"/>
                    </a:p>
                  </a:txBody>
                  <a:tcPr/>
                </a:tc>
              </a:tr>
              <a:tr h="625743">
                <a:tc>
                  <a:txBody>
                    <a:bodyPr/>
                    <a:lstStyle/>
                    <a:p>
                      <a:r>
                        <a:rPr lang="it-IT" dirty="0" smtClean="0"/>
                        <a:t>Necessità liquido di sostituzione</a:t>
                      </a:r>
                      <a:endParaRPr lang="it-IT" dirty="0"/>
                    </a:p>
                  </a:txBody>
                  <a:tcPr/>
                </a:tc>
                <a:tc>
                  <a:txBody>
                    <a:bodyPr/>
                    <a:lstStyle/>
                    <a:p>
                      <a:r>
                        <a:rPr lang="it-IT" dirty="0" smtClean="0"/>
                        <a:t>no</a:t>
                      </a:r>
                      <a:endParaRPr lang="it-IT" dirty="0"/>
                    </a:p>
                  </a:txBody>
                  <a:tcPr/>
                </a:tc>
                <a:tc>
                  <a:txBody>
                    <a:bodyPr/>
                    <a:lstStyle/>
                    <a:p>
                      <a:r>
                        <a:rPr lang="it-IT" dirty="0" smtClean="0"/>
                        <a:t>si</a:t>
                      </a:r>
                      <a:endParaRPr lang="it-IT" dirty="0"/>
                    </a:p>
                  </a:txBody>
                  <a:tcPr/>
                </a:tc>
                <a:tc>
                  <a:txBody>
                    <a:bodyPr/>
                    <a:lstStyle/>
                    <a:p>
                      <a:r>
                        <a:rPr lang="it-IT" dirty="0" smtClean="0"/>
                        <a:t>no</a:t>
                      </a:r>
                      <a:endParaRPr lang="it-IT" dirty="0"/>
                    </a:p>
                  </a:txBody>
                  <a:tcPr/>
                </a:tc>
              </a:tr>
              <a:tr h="625743">
                <a:tc>
                  <a:txBody>
                    <a:bodyPr/>
                    <a:lstStyle/>
                    <a:p>
                      <a:r>
                        <a:rPr lang="it-IT" dirty="0" smtClean="0"/>
                        <a:t>Efficienza depurativa per piccoli soluti</a:t>
                      </a:r>
                      <a:endParaRPr lang="it-IT" dirty="0"/>
                    </a:p>
                  </a:txBody>
                  <a:tcPr/>
                </a:tc>
                <a:tc>
                  <a:txBody>
                    <a:bodyPr/>
                    <a:lstStyle/>
                    <a:p>
                      <a:r>
                        <a:rPr lang="it-IT" dirty="0" smtClean="0"/>
                        <a:t>alta</a:t>
                      </a:r>
                      <a:endParaRPr lang="it-IT" dirty="0"/>
                    </a:p>
                  </a:txBody>
                  <a:tcPr/>
                </a:tc>
                <a:tc>
                  <a:txBody>
                    <a:bodyPr/>
                    <a:lstStyle/>
                    <a:p>
                      <a:r>
                        <a:rPr lang="it-IT" dirty="0" smtClean="0"/>
                        <a:t>alta</a:t>
                      </a:r>
                      <a:endParaRPr lang="it-IT" dirty="0"/>
                    </a:p>
                  </a:txBody>
                  <a:tcPr/>
                </a:tc>
                <a:tc>
                  <a:txBody>
                    <a:bodyPr/>
                    <a:lstStyle/>
                    <a:p>
                      <a:r>
                        <a:rPr lang="it-IT" dirty="0" smtClean="0"/>
                        <a:t>trascurabile</a:t>
                      </a:r>
                      <a:endParaRPr lang="it-IT" dirty="0"/>
                    </a:p>
                  </a:txBody>
                  <a:tcPr/>
                </a:tc>
              </a:tr>
              <a:tr h="8939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Efficienza depurativa per citochine</a:t>
                      </a:r>
                    </a:p>
                    <a:p>
                      <a:endParaRPr lang="it-IT"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trascurabile</a:t>
                      </a:r>
                    </a:p>
                    <a:p>
                      <a:endParaRPr lang="it-IT"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trascurabile</a:t>
                      </a:r>
                    </a:p>
                    <a:p>
                      <a:endParaRPr lang="it-IT"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trascurabile</a:t>
                      </a:r>
                    </a:p>
                    <a:p>
                      <a:endParaRPr lang="it-IT" dirty="0"/>
                    </a:p>
                  </a:txBody>
                  <a:tcPr/>
                </a:tc>
              </a:tr>
              <a:tr h="1430269">
                <a:tc>
                  <a:txBody>
                    <a:bodyPr/>
                    <a:lstStyle/>
                    <a:p>
                      <a:r>
                        <a:rPr lang="it-IT" dirty="0" smtClean="0"/>
                        <a:t>Durata sessione/ritmo</a:t>
                      </a:r>
                      <a:endParaRPr lang="it-IT" dirty="0"/>
                    </a:p>
                  </a:txBody>
                  <a:tcPr/>
                </a:tc>
                <a:tc>
                  <a:txBody>
                    <a:bodyPr/>
                    <a:lstStyle/>
                    <a:p>
                      <a:r>
                        <a:rPr lang="it-IT" dirty="0" smtClean="0"/>
                        <a:t>4 h, giornaliera o a giorni alterni</a:t>
                      </a:r>
                      <a:endParaRPr lang="it-IT"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4-24 h, giornaliera o a giorni alterni</a:t>
                      </a:r>
                    </a:p>
                    <a:p>
                      <a:endParaRPr lang="it-IT"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4-8 h, giornaliera o a giorni alterni sulla base della necessità di rimozione fluidi </a:t>
                      </a:r>
                    </a:p>
                    <a:p>
                      <a:endParaRPr lang="it-IT" dirty="0"/>
                    </a:p>
                  </a:txBody>
                  <a:tcPr/>
                </a:tc>
              </a:tr>
            </a:tbl>
          </a:graphicData>
        </a:graphic>
      </p:graphicFrame>
      <p:sp>
        <p:nvSpPr>
          <p:cNvPr id="4" name="CasellaDiTesto 3"/>
          <p:cNvSpPr txBox="1"/>
          <p:nvPr/>
        </p:nvSpPr>
        <p:spPr>
          <a:xfrm>
            <a:off x="96055" y="6552049"/>
            <a:ext cx="8634369" cy="276999"/>
          </a:xfrm>
          <a:prstGeom prst="rect">
            <a:avLst/>
          </a:prstGeom>
          <a:noFill/>
        </p:spPr>
        <p:txBody>
          <a:bodyPr wrap="square" rtlCol="0">
            <a:spAutoFit/>
          </a:bodyPr>
          <a:lstStyle/>
          <a:p>
            <a:r>
              <a:rPr lang="it-IT" sz="1200" dirty="0" smtClean="0"/>
              <a:t>Modificato da </a:t>
            </a:r>
            <a:r>
              <a:rPr lang="it-IT" sz="1200" dirty="0" err="1" smtClean="0"/>
              <a:t>Ultrafiltration</a:t>
            </a:r>
            <a:r>
              <a:rPr lang="it-IT" sz="1200" dirty="0" smtClean="0"/>
              <a:t> in </a:t>
            </a:r>
            <a:r>
              <a:rPr lang="it-IT" sz="1200" dirty="0" err="1" smtClean="0"/>
              <a:t>heart</a:t>
            </a:r>
            <a:r>
              <a:rPr lang="it-IT" sz="1200" dirty="0" smtClean="0"/>
              <a:t> </a:t>
            </a:r>
            <a:r>
              <a:rPr lang="it-IT" sz="1200" dirty="0" err="1" smtClean="0"/>
              <a:t>failure</a:t>
            </a:r>
            <a:r>
              <a:rPr lang="it-IT" sz="1200" dirty="0" smtClean="0"/>
              <a:t>. </a:t>
            </a:r>
            <a:r>
              <a:rPr lang="it-IT" sz="1200" dirty="0" err="1" smtClean="0"/>
              <a:t>Fiaccadori</a:t>
            </a:r>
            <a:r>
              <a:rPr lang="it-IT" sz="1200" dirty="0" smtClean="0"/>
              <a:t> E. </a:t>
            </a:r>
            <a:r>
              <a:rPr lang="it-IT" sz="1200" dirty="0" err="1" smtClean="0"/>
              <a:t>Am</a:t>
            </a:r>
            <a:r>
              <a:rPr lang="it-IT" sz="1200" dirty="0" smtClean="0"/>
              <a:t> </a:t>
            </a:r>
            <a:r>
              <a:rPr lang="it-IT" sz="1200" dirty="0" err="1" smtClean="0"/>
              <a:t>Heart</a:t>
            </a:r>
            <a:r>
              <a:rPr lang="it-IT" sz="1200" dirty="0" smtClean="0"/>
              <a:t> </a:t>
            </a:r>
            <a:r>
              <a:rPr lang="it-IT" sz="1200" dirty="0" err="1" smtClean="0"/>
              <a:t>J</a:t>
            </a:r>
            <a:r>
              <a:rPr lang="it-IT" sz="1200" dirty="0" smtClean="0"/>
              <a:t> 2011;161:439-49</a:t>
            </a:r>
            <a:endParaRPr lang="it-IT" sz="1200" dirty="0"/>
          </a:p>
        </p:txBody>
      </p:sp>
      <p:sp>
        <p:nvSpPr>
          <p:cNvPr id="6" name="Cornice 5"/>
          <p:cNvSpPr/>
          <p:nvPr/>
        </p:nvSpPr>
        <p:spPr>
          <a:xfrm>
            <a:off x="224128" y="3492500"/>
            <a:ext cx="2210039" cy="846667"/>
          </a:xfrm>
          <a:prstGeom prst="fram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sp>
        <p:nvSpPr>
          <p:cNvPr id="7" name="Cornice 6"/>
          <p:cNvSpPr/>
          <p:nvPr/>
        </p:nvSpPr>
        <p:spPr>
          <a:xfrm>
            <a:off x="6720417" y="3492500"/>
            <a:ext cx="2244811" cy="719667"/>
          </a:xfrm>
          <a:prstGeom prst="fram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xmlns="" val="6005135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Rectangle 3"/>
          <p:cNvSpPr>
            <a:spLocks noGrp="1" noChangeArrowheads="1"/>
          </p:cNvSpPr>
          <p:nvPr>
            <p:ph type="title"/>
          </p:nvPr>
        </p:nvSpPr>
        <p:spPr>
          <a:xfrm>
            <a:off x="304800" y="152400"/>
            <a:ext cx="8534400" cy="838200"/>
          </a:xfrm>
          <a:solidFill>
            <a:schemeClr val="tx1"/>
          </a:solidFill>
          <a:ln/>
        </p:spPr>
        <p:txBody>
          <a:bodyPr>
            <a:noAutofit/>
          </a:bodyPr>
          <a:lstStyle/>
          <a:p>
            <a:r>
              <a:rPr lang="en-US" sz="3200" dirty="0" err="1">
                <a:solidFill>
                  <a:schemeClr val="bg1"/>
                </a:solidFill>
              </a:rPr>
              <a:t>SCUF:Slow</a:t>
            </a:r>
            <a:r>
              <a:rPr lang="en-US" sz="3200" dirty="0">
                <a:solidFill>
                  <a:schemeClr val="bg1"/>
                </a:solidFill>
              </a:rPr>
              <a:t> Continuous Ultrafiltration</a:t>
            </a:r>
          </a:p>
        </p:txBody>
      </p:sp>
      <p:sp>
        <p:nvSpPr>
          <p:cNvPr id="155695" name="Text Box 47"/>
          <p:cNvSpPr txBox="1">
            <a:spLocks noChangeArrowheads="1"/>
          </p:cNvSpPr>
          <p:nvPr/>
        </p:nvSpPr>
        <p:spPr bwMode="auto">
          <a:xfrm>
            <a:off x="304800" y="1524000"/>
            <a:ext cx="8534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it-IT"/>
          </a:p>
        </p:txBody>
      </p:sp>
      <p:sp>
        <p:nvSpPr>
          <p:cNvPr id="155696" name="Text Box 48"/>
          <p:cNvSpPr txBox="1">
            <a:spLocks noChangeArrowheads="1"/>
          </p:cNvSpPr>
          <p:nvPr/>
        </p:nvSpPr>
        <p:spPr bwMode="auto">
          <a:xfrm>
            <a:off x="228600" y="1248832"/>
            <a:ext cx="8686800" cy="19389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US" sz="2000" dirty="0" smtClean="0">
                <a:solidFill>
                  <a:srgbClr val="FFFF00"/>
                </a:solidFill>
              </a:rPr>
              <a:t>Il </a:t>
            </a:r>
            <a:r>
              <a:rPr lang="en-US" sz="2000" dirty="0" err="1" smtClean="0">
                <a:solidFill>
                  <a:srgbClr val="FFFF00"/>
                </a:solidFill>
              </a:rPr>
              <a:t>sangue</a:t>
            </a:r>
            <a:r>
              <a:rPr lang="en-US" sz="2000" dirty="0" smtClean="0">
                <a:solidFill>
                  <a:srgbClr val="FFFF00"/>
                </a:solidFill>
              </a:rPr>
              <a:t> </a:t>
            </a:r>
            <a:r>
              <a:rPr lang="en-US" sz="2000" dirty="0" err="1" smtClean="0">
                <a:solidFill>
                  <a:srgbClr val="FFFF00"/>
                </a:solidFill>
              </a:rPr>
              <a:t>passa</a:t>
            </a:r>
            <a:r>
              <a:rPr lang="en-US" sz="2000" dirty="0" smtClean="0">
                <a:solidFill>
                  <a:srgbClr val="FFFF00"/>
                </a:solidFill>
              </a:rPr>
              <a:t> </a:t>
            </a:r>
            <a:r>
              <a:rPr lang="en-US" sz="2000" dirty="0" err="1" smtClean="0">
                <a:solidFill>
                  <a:srgbClr val="FFFF00"/>
                </a:solidFill>
              </a:rPr>
              <a:t>attraverso</a:t>
            </a:r>
            <a:r>
              <a:rPr lang="en-US" sz="2000" dirty="0" smtClean="0">
                <a:solidFill>
                  <a:srgbClr val="FFFF00"/>
                </a:solidFill>
              </a:rPr>
              <a:t> un </a:t>
            </a:r>
            <a:r>
              <a:rPr lang="en-US" sz="2000" dirty="0" err="1" smtClean="0">
                <a:solidFill>
                  <a:srgbClr val="FFFF00"/>
                </a:solidFill>
              </a:rPr>
              <a:t>emofiltro</a:t>
            </a:r>
            <a:r>
              <a:rPr lang="en-US" sz="2000" dirty="0" smtClean="0">
                <a:solidFill>
                  <a:srgbClr val="FFFF00"/>
                </a:solidFill>
              </a:rPr>
              <a:t> </a:t>
            </a:r>
          </a:p>
          <a:p>
            <a:pPr>
              <a:spcBef>
                <a:spcPct val="50000"/>
              </a:spcBef>
            </a:pPr>
            <a:r>
              <a:rPr lang="en-US" sz="2000" dirty="0" smtClean="0">
                <a:solidFill>
                  <a:srgbClr val="FFFF00"/>
                </a:solidFill>
              </a:rPr>
              <a:t>La </a:t>
            </a:r>
            <a:r>
              <a:rPr lang="en-US" sz="2000" dirty="0" err="1" smtClean="0">
                <a:solidFill>
                  <a:srgbClr val="FFFF00"/>
                </a:solidFill>
              </a:rPr>
              <a:t>pressione</a:t>
            </a:r>
            <a:r>
              <a:rPr lang="en-US" sz="2000" dirty="0" smtClean="0">
                <a:solidFill>
                  <a:srgbClr val="FFFF00"/>
                </a:solidFill>
              </a:rPr>
              <a:t> </a:t>
            </a:r>
            <a:r>
              <a:rPr lang="en-US" sz="2000" dirty="0" err="1" smtClean="0">
                <a:solidFill>
                  <a:srgbClr val="FFFF00"/>
                </a:solidFill>
              </a:rPr>
              <a:t>generata</a:t>
            </a:r>
            <a:r>
              <a:rPr lang="en-US" sz="2000" dirty="0" smtClean="0">
                <a:solidFill>
                  <a:srgbClr val="FFFF00"/>
                </a:solidFill>
              </a:rPr>
              <a:t> </a:t>
            </a:r>
            <a:r>
              <a:rPr lang="en-US" sz="2000" dirty="0" err="1" smtClean="0">
                <a:solidFill>
                  <a:srgbClr val="FFFF00"/>
                </a:solidFill>
              </a:rPr>
              <a:t>attraverso</a:t>
            </a:r>
            <a:r>
              <a:rPr lang="en-US" sz="2000" dirty="0" smtClean="0">
                <a:solidFill>
                  <a:srgbClr val="FFFF00"/>
                </a:solidFill>
              </a:rPr>
              <a:t> </a:t>
            </a:r>
            <a:r>
              <a:rPr lang="en-US" sz="2000" dirty="0" err="1" smtClean="0">
                <a:solidFill>
                  <a:srgbClr val="FFFF00"/>
                </a:solidFill>
              </a:rPr>
              <a:t>il</a:t>
            </a:r>
            <a:r>
              <a:rPr lang="en-US" sz="2000" dirty="0" smtClean="0">
                <a:solidFill>
                  <a:srgbClr val="FFFF00"/>
                </a:solidFill>
              </a:rPr>
              <a:t> </a:t>
            </a:r>
            <a:r>
              <a:rPr lang="en-US" sz="2000" dirty="0" err="1" smtClean="0">
                <a:solidFill>
                  <a:srgbClr val="FFFF00"/>
                </a:solidFill>
              </a:rPr>
              <a:t>filtro</a:t>
            </a:r>
            <a:r>
              <a:rPr lang="en-US" sz="2000" dirty="0" smtClean="0">
                <a:solidFill>
                  <a:srgbClr val="FFFF00"/>
                </a:solidFill>
              </a:rPr>
              <a:t> </a:t>
            </a:r>
            <a:r>
              <a:rPr lang="en-US" sz="2000" dirty="0" err="1" smtClean="0">
                <a:solidFill>
                  <a:srgbClr val="FFFF00"/>
                </a:solidFill>
              </a:rPr>
              <a:t>spinge</a:t>
            </a:r>
            <a:r>
              <a:rPr lang="en-US" sz="2000" dirty="0" smtClean="0">
                <a:solidFill>
                  <a:srgbClr val="FFFF00"/>
                </a:solidFill>
              </a:rPr>
              <a:t> </a:t>
            </a:r>
            <a:r>
              <a:rPr lang="en-US" sz="2000" dirty="0" err="1" smtClean="0">
                <a:solidFill>
                  <a:srgbClr val="FFFF00"/>
                </a:solidFill>
              </a:rPr>
              <a:t>il</a:t>
            </a:r>
            <a:r>
              <a:rPr lang="en-US" sz="2000" dirty="0" smtClean="0">
                <a:solidFill>
                  <a:srgbClr val="FFFF00"/>
                </a:solidFill>
              </a:rPr>
              <a:t> </a:t>
            </a:r>
            <a:r>
              <a:rPr lang="en-US" sz="2000" dirty="0" err="1" smtClean="0">
                <a:solidFill>
                  <a:srgbClr val="FFFF00"/>
                </a:solidFill>
              </a:rPr>
              <a:t>solvente</a:t>
            </a:r>
            <a:r>
              <a:rPr lang="en-US" sz="2000" dirty="0" smtClean="0">
                <a:solidFill>
                  <a:srgbClr val="FFFF00"/>
                </a:solidFill>
              </a:rPr>
              <a:t> (</a:t>
            </a:r>
            <a:r>
              <a:rPr lang="en-US" sz="2000" dirty="0" err="1" smtClean="0">
                <a:solidFill>
                  <a:srgbClr val="FFFF00"/>
                </a:solidFill>
              </a:rPr>
              <a:t>siero</a:t>
            </a:r>
            <a:r>
              <a:rPr lang="en-US" sz="2000" dirty="0" smtClean="0">
                <a:solidFill>
                  <a:srgbClr val="FFFF00"/>
                </a:solidFill>
              </a:rPr>
              <a:t> ) </a:t>
            </a:r>
            <a:r>
              <a:rPr lang="en-US" sz="2000" dirty="0" err="1" smtClean="0">
                <a:solidFill>
                  <a:srgbClr val="FFFF00"/>
                </a:solidFill>
              </a:rPr>
              <a:t>attraverso</a:t>
            </a:r>
            <a:r>
              <a:rPr lang="en-US" sz="2000" dirty="0" smtClean="0">
                <a:solidFill>
                  <a:srgbClr val="FFFF00"/>
                </a:solidFill>
              </a:rPr>
              <a:t> la </a:t>
            </a:r>
            <a:r>
              <a:rPr lang="en-US" sz="2000" dirty="0" err="1" smtClean="0">
                <a:solidFill>
                  <a:srgbClr val="FFFF00"/>
                </a:solidFill>
              </a:rPr>
              <a:t>membrana</a:t>
            </a:r>
            <a:r>
              <a:rPr lang="en-US" sz="2000" dirty="0" smtClean="0">
                <a:solidFill>
                  <a:srgbClr val="FFFF00"/>
                </a:solidFill>
              </a:rPr>
              <a:t>  </a:t>
            </a:r>
            <a:r>
              <a:rPr lang="en-US" sz="2000" dirty="0">
                <a:solidFill>
                  <a:srgbClr val="FFFF00"/>
                </a:solidFill>
              </a:rPr>
              <a:t>semi-</a:t>
            </a:r>
            <a:r>
              <a:rPr lang="en-US" sz="2000" dirty="0" err="1" smtClean="0">
                <a:solidFill>
                  <a:srgbClr val="FFFF00"/>
                </a:solidFill>
              </a:rPr>
              <a:t>permeabile</a:t>
            </a:r>
            <a:r>
              <a:rPr lang="en-US" sz="2000" dirty="0" smtClean="0">
                <a:solidFill>
                  <a:srgbClr val="FFFF00"/>
                </a:solidFill>
              </a:rPr>
              <a:t> </a:t>
            </a:r>
            <a:r>
              <a:rPr lang="en-US" sz="2000" dirty="0">
                <a:solidFill>
                  <a:srgbClr val="FFFF00"/>
                </a:solidFill>
              </a:rPr>
              <a:t>(</a:t>
            </a:r>
            <a:r>
              <a:rPr lang="en-US" sz="2000" dirty="0" err="1" smtClean="0">
                <a:solidFill>
                  <a:srgbClr val="FFFF00"/>
                </a:solidFill>
              </a:rPr>
              <a:t>convezione</a:t>
            </a:r>
            <a:r>
              <a:rPr lang="en-US" sz="2000" dirty="0" smtClean="0">
                <a:solidFill>
                  <a:srgbClr val="FFFF00"/>
                </a:solidFill>
              </a:rPr>
              <a:t> )</a:t>
            </a:r>
            <a:endParaRPr lang="en-US" sz="2000" dirty="0">
              <a:solidFill>
                <a:srgbClr val="FFFF00"/>
              </a:solidFill>
            </a:endParaRPr>
          </a:p>
          <a:p>
            <a:pPr>
              <a:spcBef>
                <a:spcPct val="50000"/>
              </a:spcBef>
            </a:pPr>
            <a:r>
              <a:rPr lang="en-US" sz="2000" dirty="0" smtClean="0">
                <a:solidFill>
                  <a:srgbClr val="FFFF00"/>
                </a:solidFill>
              </a:rPr>
              <a:t>I </a:t>
            </a:r>
            <a:r>
              <a:rPr lang="en-US" sz="2000" dirty="0" err="1" smtClean="0">
                <a:solidFill>
                  <a:srgbClr val="FFFF00"/>
                </a:solidFill>
              </a:rPr>
              <a:t>Soluti</a:t>
            </a:r>
            <a:r>
              <a:rPr lang="en-US" sz="2000" dirty="0" smtClean="0">
                <a:solidFill>
                  <a:srgbClr val="FFFF00"/>
                </a:solidFill>
              </a:rPr>
              <a:t> </a:t>
            </a:r>
            <a:r>
              <a:rPr lang="en-US" sz="2000" dirty="0" err="1" smtClean="0">
                <a:solidFill>
                  <a:srgbClr val="FFFF00"/>
                </a:solidFill>
              </a:rPr>
              <a:t>sono</a:t>
            </a:r>
            <a:r>
              <a:rPr lang="en-US" sz="2000" dirty="0" smtClean="0">
                <a:solidFill>
                  <a:srgbClr val="FFFF00"/>
                </a:solidFill>
              </a:rPr>
              <a:t> </a:t>
            </a:r>
            <a:r>
              <a:rPr lang="en-US" sz="2000" dirty="0" err="1" smtClean="0">
                <a:solidFill>
                  <a:srgbClr val="FFFF00"/>
                </a:solidFill>
              </a:rPr>
              <a:t>trasportati</a:t>
            </a:r>
            <a:r>
              <a:rPr lang="en-US" sz="2000" dirty="0" smtClean="0">
                <a:solidFill>
                  <a:srgbClr val="FFFF00"/>
                </a:solidFill>
              </a:rPr>
              <a:t> </a:t>
            </a:r>
            <a:r>
              <a:rPr lang="en-US" sz="2000" dirty="0" err="1" smtClean="0">
                <a:solidFill>
                  <a:srgbClr val="FFFF00"/>
                </a:solidFill>
              </a:rPr>
              <a:t>attraverso</a:t>
            </a:r>
            <a:r>
              <a:rPr lang="en-US" sz="2000" dirty="0" smtClean="0">
                <a:solidFill>
                  <a:srgbClr val="FFFF00"/>
                </a:solidFill>
              </a:rPr>
              <a:t> la </a:t>
            </a:r>
            <a:r>
              <a:rPr lang="en-US" sz="2000" dirty="0" err="1" smtClean="0">
                <a:solidFill>
                  <a:srgbClr val="FFFF00"/>
                </a:solidFill>
              </a:rPr>
              <a:t>membrana</a:t>
            </a:r>
            <a:r>
              <a:rPr lang="en-US" sz="2000" dirty="0" smtClean="0">
                <a:solidFill>
                  <a:srgbClr val="FFFF00"/>
                </a:solidFill>
              </a:rPr>
              <a:t> </a:t>
            </a:r>
            <a:r>
              <a:rPr lang="en-US" sz="2000" dirty="0" err="1" smtClean="0">
                <a:solidFill>
                  <a:srgbClr val="FFFF00"/>
                </a:solidFill>
              </a:rPr>
              <a:t>mediante</a:t>
            </a:r>
            <a:r>
              <a:rPr lang="en-US" sz="2000" dirty="0" smtClean="0">
                <a:solidFill>
                  <a:srgbClr val="FFFF00"/>
                </a:solidFill>
              </a:rPr>
              <a:t> un </a:t>
            </a:r>
            <a:r>
              <a:rPr lang="en-US" sz="2000" dirty="0" err="1" smtClean="0">
                <a:solidFill>
                  <a:srgbClr val="FFFF00"/>
                </a:solidFill>
              </a:rPr>
              <a:t>processo</a:t>
            </a:r>
            <a:r>
              <a:rPr lang="en-US" sz="2000" dirty="0" smtClean="0">
                <a:solidFill>
                  <a:srgbClr val="FFFF00"/>
                </a:solidFill>
              </a:rPr>
              <a:t> </a:t>
            </a:r>
            <a:r>
              <a:rPr lang="en-US" sz="2000" dirty="0" err="1" smtClean="0">
                <a:solidFill>
                  <a:srgbClr val="FFFF00"/>
                </a:solidFill>
              </a:rPr>
              <a:t>noto</a:t>
            </a:r>
            <a:r>
              <a:rPr lang="en-US" sz="2000" dirty="0" smtClean="0">
                <a:solidFill>
                  <a:srgbClr val="FFFF00"/>
                </a:solidFill>
              </a:rPr>
              <a:t> come </a:t>
            </a:r>
            <a:r>
              <a:rPr lang="ja-JP" altLang="en-US" sz="2000" dirty="0" smtClean="0">
                <a:solidFill>
                  <a:srgbClr val="FFFF00"/>
                </a:solidFill>
                <a:latin typeface="Arial"/>
              </a:rPr>
              <a:t>“</a:t>
            </a:r>
            <a:r>
              <a:rPr lang="en-US" sz="2000" dirty="0">
                <a:solidFill>
                  <a:srgbClr val="FFFF00"/>
                </a:solidFill>
              </a:rPr>
              <a:t>solvent drag</a:t>
            </a:r>
            <a:r>
              <a:rPr lang="ja-JP" altLang="en-US" sz="2000" dirty="0">
                <a:solidFill>
                  <a:srgbClr val="FFFF00"/>
                </a:solidFill>
                <a:latin typeface="Arial"/>
              </a:rPr>
              <a:t>”</a:t>
            </a:r>
            <a:endParaRPr lang="en-US" sz="2000" dirty="0">
              <a:solidFill>
                <a:srgbClr val="FFFF00"/>
              </a:solidFill>
            </a:endParaRPr>
          </a:p>
        </p:txBody>
      </p:sp>
      <p:sp>
        <p:nvSpPr>
          <p:cNvPr id="155747" name="Freeform 99"/>
          <p:cNvSpPr>
            <a:spLocks/>
          </p:cNvSpPr>
          <p:nvPr/>
        </p:nvSpPr>
        <p:spPr bwMode="auto">
          <a:xfrm>
            <a:off x="4324865" y="2931583"/>
            <a:ext cx="3599935" cy="2607570"/>
          </a:xfrm>
          <a:custGeom>
            <a:avLst/>
            <a:gdLst>
              <a:gd name="T0" fmla="*/ 1488 w 1488"/>
              <a:gd name="T1" fmla="*/ 0 h 1968"/>
              <a:gd name="T2" fmla="*/ 480 w 1488"/>
              <a:gd name="T3" fmla="*/ 1680 h 1968"/>
              <a:gd name="T4" fmla="*/ 0 w 1488"/>
              <a:gd name="T5" fmla="*/ 1728 h 1968"/>
            </a:gdLst>
            <a:ahLst/>
            <a:cxnLst>
              <a:cxn ang="0">
                <a:pos x="T0" y="T1"/>
              </a:cxn>
              <a:cxn ang="0">
                <a:pos x="T2" y="T3"/>
              </a:cxn>
              <a:cxn ang="0">
                <a:pos x="T4" y="T5"/>
              </a:cxn>
            </a:cxnLst>
            <a:rect l="0" t="0" r="r" b="b"/>
            <a:pathLst>
              <a:path w="1488" h="1968">
                <a:moveTo>
                  <a:pt x="1488" y="0"/>
                </a:moveTo>
                <a:cubicBezTo>
                  <a:pt x="1108" y="696"/>
                  <a:pt x="728" y="1392"/>
                  <a:pt x="480" y="1680"/>
                </a:cubicBezTo>
                <a:cubicBezTo>
                  <a:pt x="232" y="1968"/>
                  <a:pt x="116" y="1848"/>
                  <a:pt x="0" y="1728"/>
                </a:cubicBezTo>
              </a:path>
            </a:pathLst>
          </a:custGeom>
          <a:noFill/>
          <a:ln w="9525">
            <a:solidFill>
              <a:schemeClr val="tx1"/>
            </a:solidFill>
            <a:round/>
            <a:headEn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155748" name="Freeform 100"/>
          <p:cNvSpPr>
            <a:spLocks/>
          </p:cNvSpPr>
          <p:nvPr/>
        </p:nvSpPr>
        <p:spPr bwMode="auto">
          <a:xfrm>
            <a:off x="6172200" y="2931583"/>
            <a:ext cx="1752600" cy="268816"/>
          </a:xfrm>
          <a:custGeom>
            <a:avLst/>
            <a:gdLst>
              <a:gd name="T0" fmla="*/ 1104 w 1104"/>
              <a:gd name="T1" fmla="*/ 0 h 336"/>
              <a:gd name="T2" fmla="*/ 0 w 1104"/>
              <a:gd name="T3" fmla="*/ 336 h 336"/>
            </a:gdLst>
            <a:ahLst/>
            <a:cxnLst>
              <a:cxn ang="0">
                <a:pos x="T0" y="T1"/>
              </a:cxn>
              <a:cxn ang="0">
                <a:pos x="T2" y="T3"/>
              </a:cxn>
            </a:cxnLst>
            <a:rect l="0" t="0" r="r" b="b"/>
            <a:pathLst>
              <a:path w="1104" h="336">
                <a:moveTo>
                  <a:pt x="1104" y="0"/>
                </a:moveTo>
                <a:cubicBezTo>
                  <a:pt x="644" y="140"/>
                  <a:pt x="184" y="280"/>
                  <a:pt x="0" y="336"/>
                </a:cubicBezTo>
              </a:path>
            </a:pathLst>
          </a:custGeom>
          <a:noFill/>
          <a:ln w="9525">
            <a:solidFill>
              <a:schemeClr val="tx1"/>
            </a:solidFill>
            <a:round/>
            <a:headEn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grpSp>
        <p:nvGrpSpPr>
          <p:cNvPr id="155749" name="Group 101"/>
          <p:cNvGrpSpPr>
            <a:grpSpLocks/>
          </p:cNvGrpSpPr>
          <p:nvPr/>
        </p:nvGrpSpPr>
        <p:grpSpPr bwMode="auto">
          <a:xfrm>
            <a:off x="228600" y="3048000"/>
            <a:ext cx="8915400" cy="3810000"/>
            <a:chOff x="1296" y="1728"/>
            <a:chExt cx="10656" cy="3744"/>
          </a:xfrm>
        </p:grpSpPr>
        <p:sp>
          <p:nvSpPr>
            <p:cNvPr id="155750" name="Line 102"/>
            <p:cNvSpPr>
              <a:spLocks noChangeShapeType="1"/>
            </p:cNvSpPr>
            <p:nvPr/>
          </p:nvSpPr>
          <p:spPr bwMode="auto">
            <a:xfrm>
              <a:off x="4320" y="1728"/>
              <a:ext cx="5184" cy="0"/>
            </a:xfrm>
            <a:prstGeom prst="line">
              <a:avLst/>
            </a:prstGeom>
            <a:noFill/>
            <a:ln w="1270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it-IT"/>
            </a:p>
          </p:txBody>
        </p:sp>
        <p:sp>
          <p:nvSpPr>
            <p:cNvPr id="155751" name="Line 103"/>
            <p:cNvSpPr>
              <a:spLocks noChangeShapeType="1"/>
            </p:cNvSpPr>
            <p:nvPr/>
          </p:nvSpPr>
          <p:spPr bwMode="auto">
            <a:xfrm>
              <a:off x="4320" y="1728"/>
              <a:ext cx="0" cy="864"/>
            </a:xfrm>
            <a:prstGeom prst="line">
              <a:avLst/>
            </a:prstGeom>
            <a:noFill/>
            <a:ln w="12700">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it-IT"/>
            </a:p>
          </p:txBody>
        </p:sp>
        <p:sp>
          <p:nvSpPr>
            <p:cNvPr id="155752" name="Line 104"/>
            <p:cNvSpPr>
              <a:spLocks noChangeShapeType="1"/>
            </p:cNvSpPr>
            <p:nvPr/>
          </p:nvSpPr>
          <p:spPr bwMode="auto">
            <a:xfrm flipH="1">
              <a:off x="1872" y="2592"/>
              <a:ext cx="2448" cy="0"/>
            </a:xfrm>
            <a:prstGeom prst="line">
              <a:avLst/>
            </a:prstGeom>
            <a:noFill/>
            <a:ln w="12700">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it-IT"/>
            </a:p>
          </p:txBody>
        </p:sp>
        <p:sp>
          <p:nvSpPr>
            <p:cNvPr id="155753" name="Line 105"/>
            <p:cNvSpPr>
              <a:spLocks noChangeShapeType="1"/>
            </p:cNvSpPr>
            <p:nvPr/>
          </p:nvSpPr>
          <p:spPr bwMode="auto">
            <a:xfrm>
              <a:off x="9504" y="1728"/>
              <a:ext cx="0" cy="864"/>
            </a:xfrm>
            <a:prstGeom prst="line">
              <a:avLst/>
            </a:prstGeom>
            <a:noFill/>
            <a:ln w="12700">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it-IT"/>
            </a:p>
          </p:txBody>
        </p:sp>
        <p:sp>
          <p:nvSpPr>
            <p:cNvPr id="155754" name="Line 106"/>
            <p:cNvSpPr>
              <a:spLocks noChangeShapeType="1"/>
            </p:cNvSpPr>
            <p:nvPr/>
          </p:nvSpPr>
          <p:spPr bwMode="auto">
            <a:xfrm rot="10800000" flipV="1">
              <a:off x="4320" y="4176"/>
              <a:ext cx="576" cy="0"/>
            </a:xfrm>
            <a:prstGeom prst="line">
              <a:avLst/>
            </a:prstGeom>
            <a:noFill/>
            <a:ln w="1270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it-IT"/>
            </a:p>
          </p:txBody>
        </p:sp>
        <p:sp>
          <p:nvSpPr>
            <p:cNvPr id="155755" name="Line 107"/>
            <p:cNvSpPr>
              <a:spLocks noChangeShapeType="1"/>
            </p:cNvSpPr>
            <p:nvPr/>
          </p:nvSpPr>
          <p:spPr bwMode="auto">
            <a:xfrm rot="10800000" flipV="1">
              <a:off x="4320" y="3312"/>
              <a:ext cx="0" cy="864"/>
            </a:xfrm>
            <a:prstGeom prst="line">
              <a:avLst/>
            </a:prstGeom>
            <a:noFill/>
            <a:ln w="12700">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it-IT"/>
            </a:p>
          </p:txBody>
        </p:sp>
        <p:sp>
          <p:nvSpPr>
            <p:cNvPr id="155756" name="Line 108"/>
            <p:cNvSpPr>
              <a:spLocks noChangeShapeType="1"/>
            </p:cNvSpPr>
            <p:nvPr/>
          </p:nvSpPr>
          <p:spPr bwMode="auto">
            <a:xfrm rot="10800000" flipH="1" flipV="1">
              <a:off x="1872" y="3312"/>
              <a:ext cx="2448" cy="0"/>
            </a:xfrm>
            <a:prstGeom prst="line">
              <a:avLst/>
            </a:prstGeom>
            <a:noFill/>
            <a:ln w="12700">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it-IT"/>
            </a:p>
          </p:txBody>
        </p:sp>
        <p:sp>
          <p:nvSpPr>
            <p:cNvPr id="155757" name="Line 109"/>
            <p:cNvSpPr>
              <a:spLocks noChangeShapeType="1"/>
            </p:cNvSpPr>
            <p:nvPr/>
          </p:nvSpPr>
          <p:spPr bwMode="auto">
            <a:xfrm rot="10800000" flipH="1" flipV="1">
              <a:off x="9504" y="3312"/>
              <a:ext cx="1008" cy="0"/>
            </a:xfrm>
            <a:prstGeom prst="line">
              <a:avLst/>
            </a:prstGeom>
            <a:noFill/>
            <a:ln w="12700">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it-IT"/>
            </a:p>
          </p:txBody>
        </p:sp>
        <p:sp>
          <p:nvSpPr>
            <p:cNvPr id="155758" name="Line 110"/>
            <p:cNvSpPr>
              <a:spLocks noChangeShapeType="1"/>
            </p:cNvSpPr>
            <p:nvPr/>
          </p:nvSpPr>
          <p:spPr bwMode="auto">
            <a:xfrm>
              <a:off x="4896" y="4176"/>
              <a:ext cx="0" cy="432"/>
            </a:xfrm>
            <a:prstGeom prst="line">
              <a:avLst/>
            </a:prstGeom>
            <a:noFill/>
            <a:ln w="12700">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it-IT"/>
            </a:p>
          </p:txBody>
        </p:sp>
        <p:sp>
          <p:nvSpPr>
            <p:cNvPr id="155759" name="Line 111"/>
            <p:cNvSpPr>
              <a:spLocks noChangeShapeType="1"/>
            </p:cNvSpPr>
            <p:nvPr/>
          </p:nvSpPr>
          <p:spPr bwMode="auto">
            <a:xfrm>
              <a:off x="5328" y="4176"/>
              <a:ext cx="0" cy="432"/>
            </a:xfrm>
            <a:prstGeom prst="line">
              <a:avLst/>
            </a:prstGeom>
            <a:noFill/>
            <a:ln w="12700">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it-IT"/>
            </a:p>
          </p:txBody>
        </p:sp>
        <p:sp>
          <p:nvSpPr>
            <p:cNvPr id="155760" name="Line 112"/>
            <p:cNvSpPr>
              <a:spLocks noChangeShapeType="1"/>
            </p:cNvSpPr>
            <p:nvPr/>
          </p:nvSpPr>
          <p:spPr bwMode="auto">
            <a:xfrm rot="-10800000" flipH="1" flipV="1">
              <a:off x="9504" y="3312"/>
              <a:ext cx="0" cy="864"/>
            </a:xfrm>
            <a:prstGeom prst="line">
              <a:avLst/>
            </a:prstGeom>
            <a:noFill/>
            <a:ln w="12700">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it-IT"/>
            </a:p>
          </p:txBody>
        </p:sp>
        <p:sp>
          <p:nvSpPr>
            <p:cNvPr id="155761" name="Line 113"/>
            <p:cNvSpPr>
              <a:spLocks noChangeShapeType="1"/>
            </p:cNvSpPr>
            <p:nvPr/>
          </p:nvSpPr>
          <p:spPr bwMode="auto">
            <a:xfrm flipV="1">
              <a:off x="5328" y="4176"/>
              <a:ext cx="4176" cy="0"/>
            </a:xfrm>
            <a:prstGeom prst="line">
              <a:avLst/>
            </a:prstGeom>
            <a:noFill/>
            <a:ln w="12700">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it-IT"/>
            </a:p>
          </p:txBody>
        </p:sp>
        <p:sp>
          <p:nvSpPr>
            <p:cNvPr id="155762" name="Line 114"/>
            <p:cNvSpPr>
              <a:spLocks noChangeShapeType="1"/>
            </p:cNvSpPr>
            <p:nvPr/>
          </p:nvSpPr>
          <p:spPr bwMode="auto">
            <a:xfrm flipH="1">
              <a:off x="9504" y="2592"/>
              <a:ext cx="1008" cy="0"/>
            </a:xfrm>
            <a:prstGeom prst="line">
              <a:avLst/>
            </a:prstGeom>
            <a:noFill/>
            <a:ln w="12700">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it-IT"/>
            </a:p>
          </p:txBody>
        </p:sp>
        <p:sp>
          <p:nvSpPr>
            <p:cNvPr id="155763" name="Arco 115"/>
            <p:cNvSpPr>
              <a:spLocks/>
            </p:cNvSpPr>
            <p:nvPr/>
          </p:nvSpPr>
          <p:spPr bwMode="auto">
            <a:xfrm rot="10800000" flipV="1">
              <a:off x="4320" y="2304"/>
              <a:ext cx="2592" cy="2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solidFill>
              <a:srgbClr val="FF33CC">
                <a:alpha val="50000"/>
              </a:srgbClr>
            </a:solidFill>
            <a:ln w="12700">
              <a:solidFill>
                <a:srgbClr val="00FFFF"/>
              </a:solidFill>
              <a:prstDash val="dash"/>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it-IT"/>
            </a:p>
          </p:txBody>
        </p:sp>
        <p:sp>
          <p:nvSpPr>
            <p:cNvPr id="155764" name="Arco 116"/>
            <p:cNvSpPr>
              <a:spLocks/>
            </p:cNvSpPr>
            <p:nvPr/>
          </p:nvSpPr>
          <p:spPr bwMode="auto">
            <a:xfrm rot="10800000" flipH="1" flipV="1">
              <a:off x="6912" y="2304"/>
              <a:ext cx="2592" cy="2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solidFill>
              <a:srgbClr val="FF33CC">
                <a:alpha val="50000"/>
              </a:srgbClr>
            </a:solidFill>
            <a:ln w="12700">
              <a:solidFill>
                <a:srgbClr val="00FFFF"/>
              </a:solidFill>
              <a:prstDash val="dash"/>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it-IT"/>
            </a:p>
          </p:txBody>
        </p:sp>
        <p:sp>
          <p:nvSpPr>
            <p:cNvPr id="155765" name="Arco 117"/>
            <p:cNvSpPr>
              <a:spLocks/>
            </p:cNvSpPr>
            <p:nvPr/>
          </p:nvSpPr>
          <p:spPr bwMode="auto">
            <a:xfrm rot="10800000">
              <a:off x="4320" y="3312"/>
              <a:ext cx="2592" cy="2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solidFill>
              <a:srgbClr val="FF33CC">
                <a:alpha val="50000"/>
              </a:srgbClr>
            </a:solidFill>
            <a:ln w="12700">
              <a:solidFill>
                <a:srgbClr val="00FFFF"/>
              </a:solidFill>
              <a:prstDash val="dash"/>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it-IT"/>
            </a:p>
          </p:txBody>
        </p:sp>
        <p:sp>
          <p:nvSpPr>
            <p:cNvPr id="155766" name="Arco 118"/>
            <p:cNvSpPr>
              <a:spLocks/>
            </p:cNvSpPr>
            <p:nvPr/>
          </p:nvSpPr>
          <p:spPr bwMode="auto">
            <a:xfrm rot="10800000" flipH="1">
              <a:off x="6912" y="3312"/>
              <a:ext cx="2592" cy="2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solidFill>
              <a:srgbClr val="FF33CC">
                <a:alpha val="50000"/>
              </a:srgbClr>
            </a:solidFill>
            <a:ln w="12700">
              <a:solidFill>
                <a:srgbClr val="00FFFF"/>
              </a:solidFill>
              <a:prstDash val="dash"/>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it-IT"/>
            </a:p>
          </p:txBody>
        </p:sp>
        <p:sp>
          <p:nvSpPr>
            <p:cNvPr id="155767" name="Line 119"/>
            <p:cNvSpPr>
              <a:spLocks noChangeShapeType="1"/>
            </p:cNvSpPr>
            <p:nvPr/>
          </p:nvSpPr>
          <p:spPr bwMode="auto">
            <a:xfrm flipH="1">
              <a:off x="9216" y="2880"/>
              <a:ext cx="2448" cy="0"/>
            </a:xfrm>
            <a:prstGeom prst="line">
              <a:avLst/>
            </a:prstGeom>
            <a:noFill/>
            <a:ln w="50800">
              <a:solidFill>
                <a:srgbClr val="FF33CC"/>
              </a:solidFill>
              <a:round/>
              <a:headEnd/>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it-IT"/>
            </a:p>
          </p:txBody>
        </p:sp>
        <p:sp>
          <p:nvSpPr>
            <p:cNvPr id="155768" name="Line 120"/>
            <p:cNvSpPr>
              <a:spLocks noChangeShapeType="1"/>
            </p:cNvSpPr>
            <p:nvPr/>
          </p:nvSpPr>
          <p:spPr bwMode="auto">
            <a:xfrm flipH="1">
              <a:off x="1296" y="2880"/>
              <a:ext cx="2448" cy="0"/>
            </a:xfrm>
            <a:prstGeom prst="line">
              <a:avLst/>
            </a:prstGeom>
            <a:noFill/>
            <a:ln w="50800">
              <a:solidFill>
                <a:srgbClr val="FF33CC"/>
              </a:solidFill>
              <a:round/>
              <a:headEnd/>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it-IT"/>
            </a:p>
          </p:txBody>
        </p:sp>
        <p:sp>
          <p:nvSpPr>
            <p:cNvPr id="155769" name="Line 121"/>
            <p:cNvSpPr>
              <a:spLocks noChangeShapeType="1"/>
            </p:cNvSpPr>
            <p:nvPr/>
          </p:nvSpPr>
          <p:spPr bwMode="auto">
            <a:xfrm flipH="1">
              <a:off x="4896" y="3312"/>
              <a:ext cx="288" cy="576"/>
            </a:xfrm>
            <a:prstGeom prst="line">
              <a:avLst/>
            </a:prstGeom>
            <a:noFill/>
            <a:ln w="12700">
              <a:solidFill>
                <a:srgbClr val="FFFF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it-IT"/>
            </a:p>
          </p:txBody>
        </p:sp>
        <p:sp>
          <p:nvSpPr>
            <p:cNvPr id="155770" name="Line 122"/>
            <p:cNvSpPr>
              <a:spLocks noChangeShapeType="1"/>
            </p:cNvSpPr>
            <p:nvPr/>
          </p:nvSpPr>
          <p:spPr bwMode="auto">
            <a:xfrm flipH="1">
              <a:off x="6048" y="3312"/>
              <a:ext cx="144" cy="576"/>
            </a:xfrm>
            <a:prstGeom prst="line">
              <a:avLst/>
            </a:prstGeom>
            <a:noFill/>
            <a:ln w="12700">
              <a:solidFill>
                <a:srgbClr val="FFFF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it-IT"/>
            </a:p>
          </p:txBody>
        </p:sp>
        <p:sp>
          <p:nvSpPr>
            <p:cNvPr id="155771" name="Line 123"/>
            <p:cNvSpPr>
              <a:spLocks noChangeShapeType="1"/>
            </p:cNvSpPr>
            <p:nvPr/>
          </p:nvSpPr>
          <p:spPr bwMode="auto">
            <a:xfrm>
              <a:off x="7344" y="3312"/>
              <a:ext cx="144" cy="576"/>
            </a:xfrm>
            <a:prstGeom prst="line">
              <a:avLst/>
            </a:prstGeom>
            <a:noFill/>
            <a:ln w="12700">
              <a:solidFill>
                <a:srgbClr val="FFFF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it-IT"/>
            </a:p>
          </p:txBody>
        </p:sp>
        <p:sp>
          <p:nvSpPr>
            <p:cNvPr id="155772" name="Line 124"/>
            <p:cNvSpPr>
              <a:spLocks noChangeShapeType="1"/>
            </p:cNvSpPr>
            <p:nvPr/>
          </p:nvSpPr>
          <p:spPr bwMode="auto">
            <a:xfrm flipH="1" flipV="1">
              <a:off x="5040" y="2160"/>
              <a:ext cx="288" cy="432"/>
            </a:xfrm>
            <a:prstGeom prst="line">
              <a:avLst/>
            </a:prstGeom>
            <a:noFill/>
            <a:ln w="12700">
              <a:solidFill>
                <a:srgbClr val="FFFF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it-IT"/>
            </a:p>
          </p:txBody>
        </p:sp>
        <p:sp>
          <p:nvSpPr>
            <p:cNvPr id="155773" name="Line 125"/>
            <p:cNvSpPr>
              <a:spLocks noChangeShapeType="1"/>
            </p:cNvSpPr>
            <p:nvPr/>
          </p:nvSpPr>
          <p:spPr bwMode="auto">
            <a:xfrm flipH="1" flipV="1">
              <a:off x="7200" y="2160"/>
              <a:ext cx="288" cy="432"/>
            </a:xfrm>
            <a:prstGeom prst="line">
              <a:avLst/>
            </a:prstGeom>
            <a:noFill/>
            <a:ln w="12700">
              <a:solidFill>
                <a:srgbClr val="FFFF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it-IT"/>
            </a:p>
          </p:txBody>
        </p:sp>
        <p:sp>
          <p:nvSpPr>
            <p:cNvPr id="155774" name="Text Box 126"/>
            <p:cNvSpPr txBox="1">
              <a:spLocks noChangeArrowheads="1"/>
            </p:cNvSpPr>
            <p:nvPr/>
          </p:nvSpPr>
          <p:spPr bwMode="auto">
            <a:xfrm>
              <a:off x="4608" y="1878"/>
              <a:ext cx="1146" cy="2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lgn="ctr"/>
              <a:r>
                <a:rPr lang="en-US" sz="800" b="1" dirty="0"/>
                <a:t>Urea</a:t>
              </a:r>
            </a:p>
          </p:txBody>
        </p:sp>
        <p:sp>
          <p:nvSpPr>
            <p:cNvPr id="155775" name="Text Box 127"/>
            <p:cNvSpPr txBox="1">
              <a:spLocks noChangeArrowheads="1"/>
            </p:cNvSpPr>
            <p:nvPr/>
          </p:nvSpPr>
          <p:spPr bwMode="auto">
            <a:xfrm>
              <a:off x="6624" y="1865"/>
              <a:ext cx="1440" cy="4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lgn="ctr"/>
              <a:r>
                <a:rPr lang="en-US" sz="800" b="1" dirty="0" err="1" smtClean="0"/>
                <a:t>Creatinina</a:t>
              </a:r>
              <a:endParaRPr lang="en-US" sz="800" b="1" dirty="0"/>
            </a:p>
          </p:txBody>
        </p:sp>
        <p:sp>
          <p:nvSpPr>
            <p:cNvPr id="155776" name="Text Box 128"/>
            <p:cNvSpPr txBox="1">
              <a:spLocks noChangeArrowheads="1"/>
            </p:cNvSpPr>
            <p:nvPr/>
          </p:nvSpPr>
          <p:spPr bwMode="auto">
            <a:xfrm>
              <a:off x="4320" y="3600"/>
              <a:ext cx="864" cy="72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lgn="ctr"/>
              <a:r>
                <a:rPr lang="en-US" sz="1800" b="1"/>
                <a:t>K</a:t>
              </a:r>
            </a:p>
          </p:txBody>
        </p:sp>
        <p:sp>
          <p:nvSpPr>
            <p:cNvPr id="155777" name="Text Box 129"/>
            <p:cNvSpPr txBox="1">
              <a:spLocks noChangeArrowheads="1"/>
            </p:cNvSpPr>
            <p:nvPr/>
          </p:nvSpPr>
          <p:spPr bwMode="auto">
            <a:xfrm>
              <a:off x="6192" y="3744"/>
              <a:ext cx="432" cy="4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it-IT" sz="1000"/>
            </a:p>
          </p:txBody>
        </p:sp>
        <p:sp>
          <p:nvSpPr>
            <p:cNvPr id="155778" name="Text Box 130"/>
            <p:cNvSpPr txBox="1">
              <a:spLocks noChangeArrowheads="1"/>
            </p:cNvSpPr>
            <p:nvPr/>
          </p:nvSpPr>
          <p:spPr bwMode="auto">
            <a:xfrm>
              <a:off x="5328" y="3600"/>
              <a:ext cx="864" cy="72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lgn="ctr"/>
              <a:r>
                <a:rPr lang="en-US" sz="1800" b="1"/>
                <a:t>Na</a:t>
              </a:r>
            </a:p>
          </p:txBody>
        </p:sp>
        <p:sp>
          <p:nvSpPr>
            <p:cNvPr id="155779" name="Text Box 131"/>
            <p:cNvSpPr txBox="1">
              <a:spLocks noChangeArrowheads="1"/>
            </p:cNvSpPr>
            <p:nvPr/>
          </p:nvSpPr>
          <p:spPr bwMode="auto">
            <a:xfrm>
              <a:off x="7344" y="3600"/>
              <a:ext cx="1008" cy="72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lgn="ctr"/>
              <a:r>
                <a:rPr lang="en-US" sz="1800" b="1"/>
                <a:t>H</a:t>
              </a:r>
              <a:r>
                <a:rPr lang="en-US" sz="1800" b="1" baseline="-25000"/>
                <a:t>2</a:t>
              </a:r>
              <a:r>
                <a:rPr lang="en-US" sz="1800" b="1"/>
                <a:t>O</a:t>
              </a:r>
            </a:p>
          </p:txBody>
        </p:sp>
        <p:sp>
          <p:nvSpPr>
            <p:cNvPr id="155780" name="Rectangle 132"/>
            <p:cNvSpPr>
              <a:spLocks noChangeArrowheads="1"/>
            </p:cNvSpPr>
            <p:nvPr/>
          </p:nvSpPr>
          <p:spPr bwMode="auto">
            <a:xfrm>
              <a:off x="1872" y="2592"/>
              <a:ext cx="8640" cy="720"/>
            </a:xfrm>
            <a:prstGeom prst="rect">
              <a:avLst/>
            </a:prstGeom>
            <a:solidFill>
              <a:srgbClr val="FF33CC">
                <a:alpha val="50000"/>
              </a:srgbClr>
            </a:solidFill>
            <a:ln>
              <a:noFill/>
            </a:ln>
            <a:effectLst/>
            <a:extLs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it-IT"/>
            </a:p>
          </p:txBody>
        </p:sp>
        <p:sp>
          <p:nvSpPr>
            <p:cNvPr id="155781" name="AutoShape 133"/>
            <p:cNvSpPr>
              <a:spLocks noChangeArrowheads="1"/>
            </p:cNvSpPr>
            <p:nvPr/>
          </p:nvSpPr>
          <p:spPr bwMode="auto">
            <a:xfrm>
              <a:off x="10080" y="2592"/>
              <a:ext cx="720" cy="720"/>
            </a:xfrm>
            <a:custGeom>
              <a:avLst/>
              <a:gdLst>
                <a:gd name="G0" fmla="+- 165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826" y="16660"/>
                  </a:moveTo>
                  <a:cubicBezTo>
                    <a:pt x="19198" y="15015"/>
                    <a:pt x="19950" y="12941"/>
                    <a:pt x="19950" y="10800"/>
                  </a:cubicBezTo>
                  <a:cubicBezTo>
                    <a:pt x="19950" y="5746"/>
                    <a:pt x="15853" y="1650"/>
                    <a:pt x="10800" y="1650"/>
                  </a:cubicBezTo>
                  <a:cubicBezTo>
                    <a:pt x="8658" y="1649"/>
                    <a:pt x="6584" y="2401"/>
                    <a:pt x="4939" y="3773"/>
                  </a:cubicBezTo>
                  <a:close/>
                  <a:moveTo>
                    <a:pt x="3773" y="4939"/>
                  </a:moveTo>
                  <a:cubicBezTo>
                    <a:pt x="2401" y="6584"/>
                    <a:pt x="1649" y="8658"/>
                    <a:pt x="1649" y="10799"/>
                  </a:cubicBezTo>
                  <a:cubicBezTo>
                    <a:pt x="1650" y="15853"/>
                    <a:pt x="5746" y="19950"/>
                    <a:pt x="10800" y="19950"/>
                  </a:cubicBezTo>
                  <a:cubicBezTo>
                    <a:pt x="12941" y="19950"/>
                    <a:pt x="15015" y="19198"/>
                    <a:pt x="16660" y="17826"/>
                  </a:cubicBezTo>
                  <a:close/>
                </a:path>
              </a:pathLst>
            </a:custGeom>
            <a:solidFill>
              <a:srgbClr val="FFFFFF"/>
            </a:solidFill>
            <a:ln w="3175">
              <a:solidFill>
                <a:srgbClr val="FFFFFF"/>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it-IT"/>
            </a:p>
          </p:txBody>
        </p:sp>
        <p:sp>
          <p:nvSpPr>
            <p:cNvPr id="155782" name="AutoShape 134"/>
            <p:cNvSpPr>
              <a:spLocks noChangeArrowheads="1"/>
            </p:cNvSpPr>
            <p:nvPr/>
          </p:nvSpPr>
          <p:spPr bwMode="auto">
            <a:xfrm flipH="1">
              <a:off x="10080" y="2592"/>
              <a:ext cx="720" cy="720"/>
            </a:xfrm>
            <a:custGeom>
              <a:avLst/>
              <a:gdLst>
                <a:gd name="G0" fmla="+- 165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826" y="16660"/>
                  </a:moveTo>
                  <a:cubicBezTo>
                    <a:pt x="19198" y="15015"/>
                    <a:pt x="19950" y="12941"/>
                    <a:pt x="19950" y="10800"/>
                  </a:cubicBezTo>
                  <a:cubicBezTo>
                    <a:pt x="19950" y="5746"/>
                    <a:pt x="15853" y="1650"/>
                    <a:pt x="10800" y="1650"/>
                  </a:cubicBezTo>
                  <a:cubicBezTo>
                    <a:pt x="8658" y="1649"/>
                    <a:pt x="6584" y="2401"/>
                    <a:pt x="4939" y="3773"/>
                  </a:cubicBezTo>
                  <a:close/>
                  <a:moveTo>
                    <a:pt x="3773" y="4939"/>
                  </a:moveTo>
                  <a:cubicBezTo>
                    <a:pt x="2401" y="6584"/>
                    <a:pt x="1649" y="8658"/>
                    <a:pt x="1649" y="10799"/>
                  </a:cubicBezTo>
                  <a:cubicBezTo>
                    <a:pt x="1650" y="15853"/>
                    <a:pt x="5746" y="19950"/>
                    <a:pt x="10800" y="19950"/>
                  </a:cubicBezTo>
                  <a:cubicBezTo>
                    <a:pt x="12941" y="19950"/>
                    <a:pt x="15015" y="19198"/>
                    <a:pt x="16660" y="17826"/>
                  </a:cubicBezTo>
                  <a:close/>
                </a:path>
              </a:pathLst>
            </a:custGeom>
            <a:solidFill>
              <a:srgbClr val="FFFFFF"/>
            </a:solidFill>
            <a:ln w="3175">
              <a:solidFill>
                <a:srgbClr val="FFFFFF"/>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it-IT"/>
            </a:p>
          </p:txBody>
        </p:sp>
        <p:sp>
          <p:nvSpPr>
            <p:cNvPr id="155783" name="Text Box 135"/>
            <p:cNvSpPr txBox="1">
              <a:spLocks noChangeArrowheads="1"/>
            </p:cNvSpPr>
            <p:nvPr/>
          </p:nvSpPr>
          <p:spPr bwMode="auto">
            <a:xfrm>
              <a:off x="10656" y="2592"/>
              <a:ext cx="1296" cy="57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lgn="ctr"/>
              <a:r>
                <a:rPr lang="it-IT" sz="1800" b="1" dirty="0" err="1" smtClean="0"/>
                <a:t>S</a:t>
              </a:r>
              <a:r>
                <a:rPr lang="en-US" sz="1800" b="1" dirty="0" err="1" smtClean="0"/>
                <a:t>angue</a:t>
              </a:r>
              <a:r>
                <a:rPr lang="en-US" sz="1800" b="1" dirty="0" smtClean="0"/>
                <a:t> </a:t>
              </a:r>
              <a:endParaRPr lang="en-US" sz="1800" b="1" dirty="0"/>
            </a:p>
          </p:txBody>
        </p:sp>
        <p:sp>
          <p:nvSpPr>
            <p:cNvPr id="155784" name="Line 136"/>
            <p:cNvSpPr>
              <a:spLocks noChangeShapeType="1"/>
            </p:cNvSpPr>
            <p:nvPr/>
          </p:nvSpPr>
          <p:spPr bwMode="auto">
            <a:xfrm>
              <a:off x="5040" y="3888"/>
              <a:ext cx="0" cy="1152"/>
            </a:xfrm>
            <a:prstGeom prst="line">
              <a:avLst/>
            </a:prstGeom>
            <a:noFill/>
            <a:ln w="12700">
              <a:solidFill>
                <a:srgbClr val="FFFF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it-IT"/>
            </a:p>
          </p:txBody>
        </p:sp>
        <p:sp>
          <p:nvSpPr>
            <p:cNvPr id="155785" name="Text Box 137"/>
            <p:cNvSpPr txBox="1">
              <a:spLocks noChangeArrowheads="1"/>
            </p:cNvSpPr>
            <p:nvPr/>
          </p:nvSpPr>
          <p:spPr bwMode="auto">
            <a:xfrm>
              <a:off x="4032" y="4896"/>
              <a:ext cx="2016" cy="57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lgn="ctr"/>
              <a:r>
                <a:rPr lang="en-US" sz="1800" dirty="0" err="1" smtClean="0">
                  <a:solidFill>
                    <a:srgbClr val="FFFF00"/>
                  </a:solidFill>
                </a:rPr>
                <a:t>Ultrafiltrato</a:t>
              </a:r>
              <a:endParaRPr lang="en-US" sz="1800" dirty="0">
                <a:solidFill>
                  <a:srgbClr val="FFFF00"/>
                </a:solidFill>
              </a:endParaRPr>
            </a:p>
          </p:txBody>
        </p:sp>
        <p:sp>
          <p:nvSpPr>
            <p:cNvPr id="155786" name="Text Box 138"/>
            <p:cNvSpPr txBox="1">
              <a:spLocks noChangeArrowheads="1"/>
            </p:cNvSpPr>
            <p:nvPr/>
          </p:nvSpPr>
          <p:spPr bwMode="auto">
            <a:xfrm>
              <a:off x="6192" y="2592"/>
              <a:ext cx="1872" cy="72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lgn="ctr"/>
              <a:r>
                <a:rPr lang="en-US" sz="1800" b="1" dirty="0">
                  <a:sym typeface="Symbol" charset="0"/>
                </a:rPr>
                <a:t></a:t>
              </a:r>
              <a:r>
                <a:rPr lang="en-US" sz="1800" b="1" dirty="0" err="1" smtClean="0"/>
                <a:t>Pressione</a:t>
              </a:r>
              <a:r>
                <a:rPr lang="en-US" sz="1800" b="1" dirty="0" smtClean="0"/>
                <a:t> </a:t>
              </a:r>
              <a:r>
                <a:rPr lang="en-US" sz="1800" b="1" dirty="0" err="1" smtClean="0"/>
                <a:t>idrostatica</a:t>
              </a:r>
              <a:endParaRPr lang="en-US" sz="1800" b="1" dirty="0"/>
            </a:p>
          </p:txBody>
        </p:sp>
        <p:sp>
          <p:nvSpPr>
            <p:cNvPr id="155787" name="AutoShape 139"/>
            <p:cNvSpPr>
              <a:spLocks noChangeArrowheads="1"/>
            </p:cNvSpPr>
            <p:nvPr/>
          </p:nvSpPr>
          <p:spPr bwMode="auto">
            <a:xfrm flipH="1">
              <a:off x="4752" y="4176"/>
              <a:ext cx="720" cy="720"/>
            </a:xfrm>
            <a:custGeom>
              <a:avLst/>
              <a:gdLst>
                <a:gd name="G0" fmla="+- 165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826" y="16660"/>
                  </a:moveTo>
                  <a:cubicBezTo>
                    <a:pt x="19198" y="15015"/>
                    <a:pt x="19950" y="12941"/>
                    <a:pt x="19950" y="10800"/>
                  </a:cubicBezTo>
                  <a:cubicBezTo>
                    <a:pt x="19950" y="5746"/>
                    <a:pt x="15853" y="1650"/>
                    <a:pt x="10800" y="1650"/>
                  </a:cubicBezTo>
                  <a:cubicBezTo>
                    <a:pt x="8658" y="1649"/>
                    <a:pt x="6584" y="2401"/>
                    <a:pt x="4939" y="3773"/>
                  </a:cubicBezTo>
                  <a:close/>
                  <a:moveTo>
                    <a:pt x="3773" y="4939"/>
                  </a:moveTo>
                  <a:cubicBezTo>
                    <a:pt x="2401" y="6584"/>
                    <a:pt x="1649" y="8658"/>
                    <a:pt x="1649" y="10799"/>
                  </a:cubicBezTo>
                  <a:cubicBezTo>
                    <a:pt x="1650" y="15853"/>
                    <a:pt x="5746" y="19950"/>
                    <a:pt x="10800" y="19950"/>
                  </a:cubicBezTo>
                  <a:cubicBezTo>
                    <a:pt x="12941" y="19950"/>
                    <a:pt x="15015" y="19198"/>
                    <a:pt x="16660" y="17826"/>
                  </a:cubicBezTo>
                  <a:close/>
                </a:path>
              </a:pathLst>
            </a:custGeom>
            <a:solidFill>
              <a:srgbClr val="FFFFFF"/>
            </a:solidFill>
            <a:ln w="3175">
              <a:solidFill>
                <a:srgbClr val="FFFFFF"/>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it-IT"/>
            </a:p>
          </p:txBody>
        </p:sp>
        <p:sp>
          <p:nvSpPr>
            <p:cNvPr id="155788" name="AutoShape 140"/>
            <p:cNvSpPr>
              <a:spLocks noChangeArrowheads="1"/>
            </p:cNvSpPr>
            <p:nvPr/>
          </p:nvSpPr>
          <p:spPr bwMode="auto">
            <a:xfrm>
              <a:off x="4752" y="4176"/>
              <a:ext cx="720" cy="720"/>
            </a:xfrm>
            <a:custGeom>
              <a:avLst/>
              <a:gdLst>
                <a:gd name="G0" fmla="+- 165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826" y="16660"/>
                  </a:moveTo>
                  <a:cubicBezTo>
                    <a:pt x="19198" y="15015"/>
                    <a:pt x="19950" y="12941"/>
                    <a:pt x="19950" y="10800"/>
                  </a:cubicBezTo>
                  <a:cubicBezTo>
                    <a:pt x="19950" y="5746"/>
                    <a:pt x="15853" y="1650"/>
                    <a:pt x="10800" y="1650"/>
                  </a:cubicBezTo>
                  <a:cubicBezTo>
                    <a:pt x="8658" y="1649"/>
                    <a:pt x="6584" y="2401"/>
                    <a:pt x="4939" y="3773"/>
                  </a:cubicBezTo>
                  <a:close/>
                  <a:moveTo>
                    <a:pt x="3773" y="4939"/>
                  </a:moveTo>
                  <a:cubicBezTo>
                    <a:pt x="2401" y="6584"/>
                    <a:pt x="1649" y="8658"/>
                    <a:pt x="1649" y="10799"/>
                  </a:cubicBezTo>
                  <a:cubicBezTo>
                    <a:pt x="1650" y="15853"/>
                    <a:pt x="5746" y="19950"/>
                    <a:pt x="10800" y="19950"/>
                  </a:cubicBezTo>
                  <a:cubicBezTo>
                    <a:pt x="12941" y="19950"/>
                    <a:pt x="15015" y="19198"/>
                    <a:pt x="16660" y="17826"/>
                  </a:cubicBezTo>
                  <a:close/>
                </a:path>
              </a:pathLst>
            </a:custGeom>
            <a:solidFill>
              <a:srgbClr val="FFFFFF"/>
            </a:solidFill>
            <a:ln w="3175">
              <a:solidFill>
                <a:srgbClr val="FFFFFF"/>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it-IT"/>
            </a:p>
          </p:txBody>
        </p:sp>
      </p:grpSp>
      <p:sp>
        <p:nvSpPr>
          <p:cNvPr id="155789" name="Text Box 141"/>
          <p:cNvSpPr txBox="1">
            <a:spLocks noChangeArrowheads="1"/>
          </p:cNvSpPr>
          <p:nvPr/>
        </p:nvSpPr>
        <p:spPr bwMode="auto">
          <a:xfrm>
            <a:off x="4419599" y="5867400"/>
            <a:ext cx="4290483"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US" sz="2000" dirty="0" err="1" smtClean="0"/>
              <a:t>Controllo</a:t>
            </a:r>
            <a:r>
              <a:rPr lang="en-US" sz="2000" dirty="0" smtClean="0"/>
              <a:t> del volume di </a:t>
            </a:r>
            <a:r>
              <a:rPr lang="en-US" sz="2000" dirty="0" err="1" smtClean="0"/>
              <a:t>fluido</a:t>
            </a:r>
            <a:r>
              <a:rPr lang="en-US" sz="2000" dirty="0" smtClean="0"/>
              <a:t> </a:t>
            </a:r>
            <a:r>
              <a:rPr lang="en-US" sz="2000" dirty="0" err="1" smtClean="0"/>
              <a:t>rimosso</a:t>
            </a:r>
            <a:endParaRPr lang="en-US" sz="2000" dirty="0"/>
          </a:p>
        </p:txBody>
      </p:sp>
      <p:sp>
        <p:nvSpPr>
          <p:cNvPr id="155790" name="Line 142"/>
          <p:cNvSpPr>
            <a:spLocks noChangeShapeType="1"/>
          </p:cNvSpPr>
          <p:nvPr/>
        </p:nvSpPr>
        <p:spPr bwMode="auto">
          <a:xfrm flipH="1">
            <a:off x="3810000" y="60198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Tree>
    <p:extLst>
      <p:ext uri="{BB962C8B-B14F-4D97-AF65-F5344CB8AC3E}">
        <p14:creationId xmlns:p14="http://schemas.microsoft.com/office/powerpoint/2010/main" xmlns="" val="10173149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a:xfrm>
            <a:off x="685800" y="76200"/>
            <a:ext cx="7772400" cy="838200"/>
          </a:xfrm>
        </p:spPr>
        <p:txBody>
          <a:bodyPr/>
          <a:lstStyle/>
          <a:p>
            <a:r>
              <a:rPr lang="en-US" sz="3600"/>
              <a:t>CVVHDF</a:t>
            </a:r>
          </a:p>
        </p:txBody>
      </p:sp>
      <p:grpSp>
        <p:nvGrpSpPr>
          <p:cNvPr id="308228" name="Group 4"/>
          <p:cNvGrpSpPr>
            <a:grpSpLocks/>
          </p:cNvGrpSpPr>
          <p:nvPr/>
        </p:nvGrpSpPr>
        <p:grpSpPr bwMode="auto">
          <a:xfrm>
            <a:off x="0" y="2743200"/>
            <a:ext cx="9144000" cy="4114800"/>
            <a:chOff x="1296" y="1728"/>
            <a:chExt cx="10656" cy="4176"/>
          </a:xfrm>
        </p:grpSpPr>
        <p:sp>
          <p:nvSpPr>
            <p:cNvPr id="308229" name="Line 5"/>
            <p:cNvSpPr>
              <a:spLocks noChangeShapeType="1"/>
            </p:cNvSpPr>
            <p:nvPr/>
          </p:nvSpPr>
          <p:spPr bwMode="auto">
            <a:xfrm>
              <a:off x="4320" y="1728"/>
              <a:ext cx="5184" cy="0"/>
            </a:xfrm>
            <a:prstGeom prst="line">
              <a:avLst/>
            </a:prstGeom>
            <a:noFill/>
            <a:ln w="1270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it-IT"/>
            </a:p>
          </p:txBody>
        </p:sp>
        <p:sp>
          <p:nvSpPr>
            <p:cNvPr id="308230" name="Line 6"/>
            <p:cNvSpPr>
              <a:spLocks noChangeShapeType="1"/>
            </p:cNvSpPr>
            <p:nvPr/>
          </p:nvSpPr>
          <p:spPr bwMode="auto">
            <a:xfrm>
              <a:off x="4320" y="1728"/>
              <a:ext cx="0" cy="864"/>
            </a:xfrm>
            <a:prstGeom prst="line">
              <a:avLst/>
            </a:prstGeom>
            <a:noFill/>
            <a:ln w="12700">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it-IT"/>
            </a:p>
          </p:txBody>
        </p:sp>
        <p:sp>
          <p:nvSpPr>
            <p:cNvPr id="308231" name="Line 7"/>
            <p:cNvSpPr>
              <a:spLocks noChangeShapeType="1"/>
            </p:cNvSpPr>
            <p:nvPr/>
          </p:nvSpPr>
          <p:spPr bwMode="auto">
            <a:xfrm flipH="1">
              <a:off x="1872" y="2592"/>
              <a:ext cx="2448" cy="0"/>
            </a:xfrm>
            <a:prstGeom prst="line">
              <a:avLst/>
            </a:prstGeom>
            <a:noFill/>
            <a:ln w="12700">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it-IT"/>
            </a:p>
          </p:txBody>
        </p:sp>
        <p:sp>
          <p:nvSpPr>
            <p:cNvPr id="308232" name="Line 8"/>
            <p:cNvSpPr>
              <a:spLocks noChangeShapeType="1"/>
            </p:cNvSpPr>
            <p:nvPr/>
          </p:nvSpPr>
          <p:spPr bwMode="auto">
            <a:xfrm>
              <a:off x="9504" y="1728"/>
              <a:ext cx="0" cy="864"/>
            </a:xfrm>
            <a:prstGeom prst="line">
              <a:avLst/>
            </a:prstGeom>
            <a:noFill/>
            <a:ln w="12700">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it-IT"/>
            </a:p>
          </p:txBody>
        </p:sp>
        <p:sp>
          <p:nvSpPr>
            <p:cNvPr id="308233" name="Line 9"/>
            <p:cNvSpPr>
              <a:spLocks noChangeShapeType="1"/>
            </p:cNvSpPr>
            <p:nvPr/>
          </p:nvSpPr>
          <p:spPr bwMode="auto">
            <a:xfrm rot="10800000" flipV="1">
              <a:off x="4320" y="4176"/>
              <a:ext cx="576" cy="0"/>
            </a:xfrm>
            <a:prstGeom prst="line">
              <a:avLst/>
            </a:prstGeom>
            <a:noFill/>
            <a:ln w="1270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it-IT"/>
            </a:p>
          </p:txBody>
        </p:sp>
        <p:sp>
          <p:nvSpPr>
            <p:cNvPr id="308234" name="Line 10"/>
            <p:cNvSpPr>
              <a:spLocks noChangeShapeType="1"/>
            </p:cNvSpPr>
            <p:nvPr/>
          </p:nvSpPr>
          <p:spPr bwMode="auto">
            <a:xfrm rot="10800000" flipV="1">
              <a:off x="4320" y="3312"/>
              <a:ext cx="0" cy="864"/>
            </a:xfrm>
            <a:prstGeom prst="line">
              <a:avLst/>
            </a:prstGeom>
            <a:noFill/>
            <a:ln w="12700">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it-IT"/>
            </a:p>
          </p:txBody>
        </p:sp>
        <p:sp>
          <p:nvSpPr>
            <p:cNvPr id="308235" name="Line 11"/>
            <p:cNvSpPr>
              <a:spLocks noChangeShapeType="1"/>
            </p:cNvSpPr>
            <p:nvPr/>
          </p:nvSpPr>
          <p:spPr bwMode="auto">
            <a:xfrm rot="10800000" flipH="1" flipV="1">
              <a:off x="3312" y="3312"/>
              <a:ext cx="1008" cy="0"/>
            </a:xfrm>
            <a:prstGeom prst="line">
              <a:avLst/>
            </a:prstGeom>
            <a:noFill/>
            <a:ln w="12700">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it-IT"/>
            </a:p>
          </p:txBody>
        </p:sp>
        <p:sp>
          <p:nvSpPr>
            <p:cNvPr id="308236" name="Line 12"/>
            <p:cNvSpPr>
              <a:spLocks noChangeShapeType="1"/>
            </p:cNvSpPr>
            <p:nvPr/>
          </p:nvSpPr>
          <p:spPr bwMode="auto">
            <a:xfrm rot="10800000" flipH="1" flipV="1">
              <a:off x="9504" y="3312"/>
              <a:ext cx="1008" cy="0"/>
            </a:xfrm>
            <a:prstGeom prst="line">
              <a:avLst/>
            </a:prstGeom>
            <a:noFill/>
            <a:ln w="12700">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it-IT"/>
            </a:p>
          </p:txBody>
        </p:sp>
        <p:sp>
          <p:nvSpPr>
            <p:cNvPr id="308237" name="Line 13"/>
            <p:cNvSpPr>
              <a:spLocks noChangeShapeType="1"/>
            </p:cNvSpPr>
            <p:nvPr/>
          </p:nvSpPr>
          <p:spPr bwMode="auto">
            <a:xfrm>
              <a:off x="4896" y="4176"/>
              <a:ext cx="0" cy="432"/>
            </a:xfrm>
            <a:prstGeom prst="line">
              <a:avLst/>
            </a:prstGeom>
            <a:noFill/>
            <a:ln w="12700">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it-IT"/>
            </a:p>
          </p:txBody>
        </p:sp>
        <p:sp>
          <p:nvSpPr>
            <p:cNvPr id="308238" name="Line 14"/>
            <p:cNvSpPr>
              <a:spLocks noChangeShapeType="1"/>
            </p:cNvSpPr>
            <p:nvPr/>
          </p:nvSpPr>
          <p:spPr bwMode="auto">
            <a:xfrm>
              <a:off x="5328" y="4176"/>
              <a:ext cx="0" cy="432"/>
            </a:xfrm>
            <a:prstGeom prst="line">
              <a:avLst/>
            </a:prstGeom>
            <a:noFill/>
            <a:ln w="12700">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it-IT"/>
            </a:p>
          </p:txBody>
        </p:sp>
        <p:sp>
          <p:nvSpPr>
            <p:cNvPr id="308239" name="Line 15"/>
            <p:cNvSpPr>
              <a:spLocks noChangeShapeType="1"/>
            </p:cNvSpPr>
            <p:nvPr/>
          </p:nvSpPr>
          <p:spPr bwMode="auto">
            <a:xfrm rot="-10800000" flipH="1" flipV="1">
              <a:off x="8928" y="4176"/>
              <a:ext cx="576" cy="0"/>
            </a:xfrm>
            <a:prstGeom prst="line">
              <a:avLst/>
            </a:prstGeom>
            <a:noFill/>
            <a:ln w="1270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it-IT"/>
            </a:p>
          </p:txBody>
        </p:sp>
        <p:sp>
          <p:nvSpPr>
            <p:cNvPr id="308240" name="Line 16"/>
            <p:cNvSpPr>
              <a:spLocks noChangeShapeType="1"/>
            </p:cNvSpPr>
            <p:nvPr/>
          </p:nvSpPr>
          <p:spPr bwMode="auto">
            <a:xfrm rot="-10800000" flipH="1" flipV="1">
              <a:off x="9504" y="3312"/>
              <a:ext cx="0" cy="864"/>
            </a:xfrm>
            <a:prstGeom prst="line">
              <a:avLst/>
            </a:prstGeom>
            <a:noFill/>
            <a:ln w="12700">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it-IT"/>
            </a:p>
          </p:txBody>
        </p:sp>
        <p:sp>
          <p:nvSpPr>
            <p:cNvPr id="308241" name="Line 17"/>
            <p:cNvSpPr>
              <a:spLocks noChangeShapeType="1"/>
            </p:cNvSpPr>
            <p:nvPr/>
          </p:nvSpPr>
          <p:spPr bwMode="auto">
            <a:xfrm flipH="1">
              <a:off x="8928" y="4176"/>
              <a:ext cx="0" cy="432"/>
            </a:xfrm>
            <a:prstGeom prst="line">
              <a:avLst/>
            </a:prstGeom>
            <a:noFill/>
            <a:ln w="12700">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it-IT"/>
            </a:p>
          </p:txBody>
        </p:sp>
        <p:sp>
          <p:nvSpPr>
            <p:cNvPr id="308242" name="Line 18"/>
            <p:cNvSpPr>
              <a:spLocks noChangeShapeType="1"/>
            </p:cNvSpPr>
            <p:nvPr/>
          </p:nvSpPr>
          <p:spPr bwMode="auto">
            <a:xfrm flipH="1">
              <a:off x="8496" y="4176"/>
              <a:ext cx="0" cy="432"/>
            </a:xfrm>
            <a:prstGeom prst="line">
              <a:avLst/>
            </a:prstGeom>
            <a:noFill/>
            <a:ln w="12700">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it-IT"/>
            </a:p>
          </p:txBody>
        </p:sp>
        <p:sp>
          <p:nvSpPr>
            <p:cNvPr id="308243" name="Line 19"/>
            <p:cNvSpPr>
              <a:spLocks noChangeShapeType="1"/>
            </p:cNvSpPr>
            <p:nvPr/>
          </p:nvSpPr>
          <p:spPr bwMode="auto">
            <a:xfrm>
              <a:off x="5328" y="4176"/>
              <a:ext cx="3168" cy="0"/>
            </a:xfrm>
            <a:prstGeom prst="line">
              <a:avLst/>
            </a:prstGeom>
            <a:noFill/>
            <a:ln w="12700">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it-IT"/>
            </a:p>
          </p:txBody>
        </p:sp>
        <p:sp>
          <p:nvSpPr>
            <p:cNvPr id="308244" name="Line 20"/>
            <p:cNvSpPr>
              <a:spLocks noChangeShapeType="1"/>
            </p:cNvSpPr>
            <p:nvPr/>
          </p:nvSpPr>
          <p:spPr bwMode="auto">
            <a:xfrm flipH="1">
              <a:off x="9504" y="2592"/>
              <a:ext cx="1008" cy="0"/>
            </a:xfrm>
            <a:prstGeom prst="line">
              <a:avLst/>
            </a:prstGeom>
            <a:noFill/>
            <a:ln w="12700">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it-IT"/>
            </a:p>
          </p:txBody>
        </p:sp>
        <p:sp>
          <p:nvSpPr>
            <p:cNvPr id="308245" name="Arco 21"/>
            <p:cNvSpPr>
              <a:spLocks/>
            </p:cNvSpPr>
            <p:nvPr/>
          </p:nvSpPr>
          <p:spPr bwMode="auto">
            <a:xfrm rot="10800000" flipV="1">
              <a:off x="4320" y="2304"/>
              <a:ext cx="2592" cy="2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solidFill>
              <a:srgbClr val="FF33CC">
                <a:alpha val="50000"/>
              </a:srgbClr>
            </a:solidFill>
            <a:ln w="12700">
              <a:solidFill>
                <a:srgbClr val="00FFFF"/>
              </a:solidFill>
              <a:prstDash val="dash"/>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it-IT"/>
            </a:p>
          </p:txBody>
        </p:sp>
        <p:sp>
          <p:nvSpPr>
            <p:cNvPr id="308246" name="Arco 22"/>
            <p:cNvSpPr>
              <a:spLocks/>
            </p:cNvSpPr>
            <p:nvPr/>
          </p:nvSpPr>
          <p:spPr bwMode="auto">
            <a:xfrm rot="10800000" flipH="1" flipV="1">
              <a:off x="6912" y="2304"/>
              <a:ext cx="2592" cy="2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solidFill>
              <a:srgbClr val="FF33CC">
                <a:alpha val="50000"/>
              </a:srgbClr>
            </a:solidFill>
            <a:ln w="12700">
              <a:solidFill>
                <a:srgbClr val="00FFFF"/>
              </a:solidFill>
              <a:prstDash val="dash"/>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it-IT"/>
            </a:p>
          </p:txBody>
        </p:sp>
        <p:sp>
          <p:nvSpPr>
            <p:cNvPr id="308247" name="Arco 23"/>
            <p:cNvSpPr>
              <a:spLocks/>
            </p:cNvSpPr>
            <p:nvPr/>
          </p:nvSpPr>
          <p:spPr bwMode="auto">
            <a:xfrm rot="10800000">
              <a:off x="4320" y="3312"/>
              <a:ext cx="2592" cy="2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solidFill>
              <a:srgbClr val="FF33CC">
                <a:alpha val="50000"/>
              </a:srgbClr>
            </a:solidFill>
            <a:ln w="12700">
              <a:solidFill>
                <a:srgbClr val="00FFFF"/>
              </a:solidFill>
              <a:prstDash val="dash"/>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it-IT"/>
            </a:p>
          </p:txBody>
        </p:sp>
        <p:sp>
          <p:nvSpPr>
            <p:cNvPr id="308248" name="Arco 24"/>
            <p:cNvSpPr>
              <a:spLocks/>
            </p:cNvSpPr>
            <p:nvPr/>
          </p:nvSpPr>
          <p:spPr bwMode="auto">
            <a:xfrm rot="10800000" flipH="1">
              <a:off x="6912" y="3312"/>
              <a:ext cx="2592" cy="2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solidFill>
              <a:srgbClr val="FF33CC">
                <a:alpha val="50000"/>
              </a:srgbClr>
            </a:solidFill>
            <a:ln w="12700">
              <a:solidFill>
                <a:srgbClr val="00FFFF"/>
              </a:solidFill>
              <a:prstDash val="dash"/>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it-IT"/>
            </a:p>
          </p:txBody>
        </p:sp>
        <p:sp>
          <p:nvSpPr>
            <p:cNvPr id="308249" name="Line 25"/>
            <p:cNvSpPr>
              <a:spLocks noChangeShapeType="1"/>
            </p:cNvSpPr>
            <p:nvPr/>
          </p:nvSpPr>
          <p:spPr bwMode="auto">
            <a:xfrm flipH="1">
              <a:off x="9216" y="2880"/>
              <a:ext cx="2448" cy="0"/>
            </a:xfrm>
            <a:prstGeom prst="line">
              <a:avLst/>
            </a:prstGeom>
            <a:noFill/>
            <a:ln w="50800">
              <a:solidFill>
                <a:srgbClr val="FF33CC"/>
              </a:solidFill>
              <a:round/>
              <a:headEnd/>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it-IT"/>
            </a:p>
          </p:txBody>
        </p:sp>
        <p:sp>
          <p:nvSpPr>
            <p:cNvPr id="308250" name="Line 26"/>
            <p:cNvSpPr>
              <a:spLocks noChangeShapeType="1"/>
            </p:cNvSpPr>
            <p:nvPr/>
          </p:nvSpPr>
          <p:spPr bwMode="auto">
            <a:xfrm flipH="1">
              <a:off x="1296" y="2880"/>
              <a:ext cx="2448" cy="0"/>
            </a:xfrm>
            <a:prstGeom prst="line">
              <a:avLst/>
            </a:prstGeom>
            <a:noFill/>
            <a:ln w="50800">
              <a:solidFill>
                <a:srgbClr val="FF33CC"/>
              </a:solidFill>
              <a:round/>
              <a:headEnd/>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it-IT"/>
            </a:p>
          </p:txBody>
        </p:sp>
        <p:sp>
          <p:nvSpPr>
            <p:cNvPr id="308251" name="Line 27"/>
            <p:cNvSpPr>
              <a:spLocks noChangeShapeType="1"/>
            </p:cNvSpPr>
            <p:nvPr/>
          </p:nvSpPr>
          <p:spPr bwMode="auto">
            <a:xfrm>
              <a:off x="3312" y="3312"/>
              <a:ext cx="0" cy="1296"/>
            </a:xfrm>
            <a:prstGeom prst="line">
              <a:avLst/>
            </a:prstGeom>
            <a:noFill/>
            <a:ln w="12700">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it-IT"/>
            </a:p>
          </p:txBody>
        </p:sp>
        <p:sp>
          <p:nvSpPr>
            <p:cNvPr id="308252" name="Line 28"/>
            <p:cNvSpPr>
              <a:spLocks noChangeShapeType="1"/>
            </p:cNvSpPr>
            <p:nvPr/>
          </p:nvSpPr>
          <p:spPr bwMode="auto">
            <a:xfrm>
              <a:off x="2880" y="3312"/>
              <a:ext cx="0" cy="1296"/>
            </a:xfrm>
            <a:prstGeom prst="line">
              <a:avLst/>
            </a:prstGeom>
            <a:noFill/>
            <a:ln w="12700">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it-IT"/>
            </a:p>
          </p:txBody>
        </p:sp>
        <p:sp>
          <p:nvSpPr>
            <p:cNvPr id="308253" name="Line 29"/>
            <p:cNvSpPr>
              <a:spLocks noChangeShapeType="1"/>
            </p:cNvSpPr>
            <p:nvPr/>
          </p:nvSpPr>
          <p:spPr bwMode="auto">
            <a:xfrm flipH="1" flipV="1">
              <a:off x="1872" y="3312"/>
              <a:ext cx="1008" cy="0"/>
            </a:xfrm>
            <a:prstGeom prst="line">
              <a:avLst/>
            </a:prstGeom>
            <a:noFill/>
            <a:ln w="12700">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it-IT"/>
            </a:p>
          </p:txBody>
        </p:sp>
        <p:sp>
          <p:nvSpPr>
            <p:cNvPr id="308254" name="Line 30"/>
            <p:cNvSpPr>
              <a:spLocks noChangeShapeType="1"/>
            </p:cNvSpPr>
            <p:nvPr/>
          </p:nvSpPr>
          <p:spPr bwMode="auto">
            <a:xfrm flipV="1">
              <a:off x="3024" y="3456"/>
              <a:ext cx="0" cy="1440"/>
            </a:xfrm>
            <a:prstGeom prst="line">
              <a:avLst/>
            </a:prstGeom>
            <a:noFill/>
            <a:ln w="12700">
              <a:solidFill>
                <a:srgbClr val="00FF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it-IT"/>
            </a:p>
          </p:txBody>
        </p:sp>
        <p:sp>
          <p:nvSpPr>
            <p:cNvPr id="308255" name="Line 31"/>
            <p:cNvSpPr>
              <a:spLocks noChangeShapeType="1"/>
            </p:cNvSpPr>
            <p:nvPr/>
          </p:nvSpPr>
          <p:spPr bwMode="auto">
            <a:xfrm flipH="1">
              <a:off x="4896" y="3312"/>
              <a:ext cx="288" cy="576"/>
            </a:xfrm>
            <a:prstGeom prst="line">
              <a:avLst/>
            </a:prstGeom>
            <a:noFill/>
            <a:ln w="12700">
              <a:solidFill>
                <a:srgbClr val="FFFF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it-IT"/>
            </a:p>
          </p:txBody>
        </p:sp>
        <p:sp>
          <p:nvSpPr>
            <p:cNvPr id="308256" name="Line 32"/>
            <p:cNvSpPr>
              <a:spLocks noChangeShapeType="1"/>
            </p:cNvSpPr>
            <p:nvPr/>
          </p:nvSpPr>
          <p:spPr bwMode="auto">
            <a:xfrm flipH="1">
              <a:off x="6048" y="3312"/>
              <a:ext cx="144" cy="576"/>
            </a:xfrm>
            <a:prstGeom prst="line">
              <a:avLst/>
            </a:prstGeom>
            <a:noFill/>
            <a:ln w="12700">
              <a:solidFill>
                <a:srgbClr val="FFFF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it-IT"/>
            </a:p>
          </p:txBody>
        </p:sp>
        <p:sp>
          <p:nvSpPr>
            <p:cNvPr id="308257" name="Line 33"/>
            <p:cNvSpPr>
              <a:spLocks noChangeShapeType="1"/>
            </p:cNvSpPr>
            <p:nvPr/>
          </p:nvSpPr>
          <p:spPr bwMode="auto">
            <a:xfrm>
              <a:off x="7344" y="3312"/>
              <a:ext cx="144" cy="576"/>
            </a:xfrm>
            <a:prstGeom prst="line">
              <a:avLst/>
            </a:prstGeom>
            <a:noFill/>
            <a:ln w="12700">
              <a:solidFill>
                <a:srgbClr val="FFFF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it-IT"/>
            </a:p>
          </p:txBody>
        </p:sp>
        <p:sp>
          <p:nvSpPr>
            <p:cNvPr id="308258" name="Line 34"/>
            <p:cNvSpPr>
              <a:spLocks noChangeShapeType="1"/>
            </p:cNvSpPr>
            <p:nvPr/>
          </p:nvSpPr>
          <p:spPr bwMode="auto">
            <a:xfrm flipH="1" flipV="1">
              <a:off x="5040" y="2160"/>
              <a:ext cx="288" cy="432"/>
            </a:xfrm>
            <a:prstGeom prst="line">
              <a:avLst/>
            </a:prstGeom>
            <a:noFill/>
            <a:ln w="12700">
              <a:solidFill>
                <a:srgbClr val="FFFF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it-IT"/>
            </a:p>
          </p:txBody>
        </p:sp>
        <p:sp>
          <p:nvSpPr>
            <p:cNvPr id="308259" name="Line 35"/>
            <p:cNvSpPr>
              <a:spLocks noChangeShapeType="1"/>
            </p:cNvSpPr>
            <p:nvPr/>
          </p:nvSpPr>
          <p:spPr bwMode="auto">
            <a:xfrm flipH="1" flipV="1">
              <a:off x="7200" y="2160"/>
              <a:ext cx="288" cy="432"/>
            </a:xfrm>
            <a:prstGeom prst="line">
              <a:avLst/>
            </a:prstGeom>
            <a:noFill/>
            <a:ln w="12700">
              <a:solidFill>
                <a:srgbClr val="FFFF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it-IT"/>
            </a:p>
          </p:txBody>
        </p:sp>
        <p:sp>
          <p:nvSpPr>
            <p:cNvPr id="308260" name="Text Box 36"/>
            <p:cNvSpPr txBox="1">
              <a:spLocks noChangeArrowheads="1"/>
            </p:cNvSpPr>
            <p:nvPr/>
          </p:nvSpPr>
          <p:spPr bwMode="auto">
            <a:xfrm>
              <a:off x="4608" y="1728"/>
              <a:ext cx="1440" cy="57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lgn="ctr"/>
              <a:r>
                <a:rPr lang="en-US" sz="1800" b="1"/>
                <a:t>Urea</a:t>
              </a:r>
            </a:p>
          </p:txBody>
        </p:sp>
        <p:sp>
          <p:nvSpPr>
            <p:cNvPr id="308261" name="Text Box 37"/>
            <p:cNvSpPr txBox="1">
              <a:spLocks noChangeArrowheads="1"/>
            </p:cNvSpPr>
            <p:nvPr/>
          </p:nvSpPr>
          <p:spPr bwMode="auto">
            <a:xfrm>
              <a:off x="6624" y="1728"/>
              <a:ext cx="2160" cy="57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lgn="ctr"/>
              <a:r>
                <a:rPr lang="en-US" sz="1800" b="1" dirty="0" err="1" smtClean="0"/>
                <a:t>Creatinina</a:t>
              </a:r>
              <a:endParaRPr lang="en-US" sz="1800" b="1" dirty="0"/>
            </a:p>
          </p:txBody>
        </p:sp>
        <p:sp>
          <p:nvSpPr>
            <p:cNvPr id="308262" name="Text Box 38"/>
            <p:cNvSpPr txBox="1">
              <a:spLocks noChangeArrowheads="1"/>
            </p:cNvSpPr>
            <p:nvPr/>
          </p:nvSpPr>
          <p:spPr bwMode="auto">
            <a:xfrm>
              <a:off x="4320" y="3600"/>
              <a:ext cx="864" cy="72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lgn="ctr"/>
              <a:r>
                <a:rPr lang="en-US" sz="1800" b="1"/>
                <a:t>K</a:t>
              </a:r>
            </a:p>
          </p:txBody>
        </p:sp>
        <p:sp>
          <p:nvSpPr>
            <p:cNvPr id="308263" name="Text Box 39"/>
            <p:cNvSpPr txBox="1">
              <a:spLocks noChangeArrowheads="1"/>
            </p:cNvSpPr>
            <p:nvPr/>
          </p:nvSpPr>
          <p:spPr bwMode="auto">
            <a:xfrm>
              <a:off x="6192" y="3744"/>
              <a:ext cx="432" cy="4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it-IT" sz="1000"/>
            </a:p>
          </p:txBody>
        </p:sp>
        <p:sp>
          <p:nvSpPr>
            <p:cNvPr id="308264" name="Text Box 40"/>
            <p:cNvSpPr txBox="1">
              <a:spLocks noChangeArrowheads="1"/>
            </p:cNvSpPr>
            <p:nvPr/>
          </p:nvSpPr>
          <p:spPr bwMode="auto">
            <a:xfrm>
              <a:off x="5328" y="3600"/>
              <a:ext cx="864" cy="72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lgn="ctr"/>
              <a:r>
                <a:rPr lang="en-US" sz="1800" b="1"/>
                <a:t>Na</a:t>
              </a:r>
            </a:p>
          </p:txBody>
        </p:sp>
        <p:sp>
          <p:nvSpPr>
            <p:cNvPr id="308265" name="Text Box 41"/>
            <p:cNvSpPr txBox="1">
              <a:spLocks noChangeArrowheads="1"/>
            </p:cNvSpPr>
            <p:nvPr/>
          </p:nvSpPr>
          <p:spPr bwMode="auto">
            <a:xfrm>
              <a:off x="7344" y="3600"/>
              <a:ext cx="1008" cy="72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lgn="ctr"/>
              <a:r>
                <a:rPr lang="en-US" sz="1800" b="1"/>
                <a:t>H</a:t>
              </a:r>
              <a:r>
                <a:rPr lang="en-US" sz="1800" b="1" baseline="-25000"/>
                <a:t>2</a:t>
              </a:r>
              <a:r>
                <a:rPr lang="en-US" sz="1800" b="1"/>
                <a:t>O</a:t>
              </a:r>
            </a:p>
          </p:txBody>
        </p:sp>
        <p:sp>
          <p:nvSpPr>
            <p:cNvPr id="308266" name="Text Box 42"/>
            <p:cNvSpPr txBox="1">
              <a:spLocks noChangeArrowheads="1"/>
            </p:cNvSpPr>
            <p:nvPr/>
          </p:nvSpPr>
          <p:spPr bwMode="auto">
            <a:xfrm>
              <a:off x="1872" y="4896"/>
              <a:ext cx="2304" cy="100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lgn="ctr"/>
              <a:r>
                <a:rPr lang="en-US" sz="1800" dirty="0" err="1" smtClean="0">
                  <a:solidFill>
                    <a:srgbClr val="00FF00"/>
                  </a:solidFill>
                </a:rPr>
                <a:t>Fluido</a:t>
              </a:r>
              <a:r>
                <a:rPr lang="en-US" sz="1800" dirty="0" smtClean="0">
                  <a:solidFill>
                    <a:srgbClr val="00FF00"/>
                  </a:solidFill>
                </a:rPr>
                <a:t> di </a:t>
              </a:r>
              <a:r>
                <a:rPr lang="en-US" sz="1800" dirty="0" err="1" smtClean="0">
                  <a:solidFill>
                    <a:srgbClr val="00FF00"/>
                  </a:solidFill>
                </a:rPr>
                <a:t>sostituzione</a:t>
              </a:r>
              <a:endParaRPr lang="en-US" sz="1800" dirty="0" smtClean="0">
                <a:solidFill>
                  <a:srgbClr val="00FF00"/>
                </a:solidFill>
              </a:endParaRPr>
            </a:p>
            <a:p>
              <a:pPr algn="ctr"/>
              <a:r>
                <a:rPr lang="it-IT" dirty="0">
                  <a:solidFill>
                    <a:srgbClr val="00FF00"/>
                  </a:solidFill>
                </a:rPr>
                <a:t>a</a:t>
              </a:r>
              <a:r>
                <a:rPr lang="en-US" dirty="0" smtClean="0">
                  <a:solidFill>
                    <a:srgbClr val="00FF00"/>
                  </a:solidFill>
                </a:rPr>
                <a:t>l </a:t>
              </a:r>
              <a:r>
                <a:rPr lang="en-US" dirty="0" err="1" smtClean="0">
                  <a:solidFill>
                    <a:srgbClr val="00FF00"/>
                  </a:solidFill>
                </a:rPr>
                <a:t>paziente</a:t>
              </a:r>
              <a:r>
                <a:rPr lang="en-US" dirty="0" smtClean="0">
                  <a:solidFill>
                    <a:srgbClr val="00FF00"/>
                  </a:solidFill>
                </a:rPr>
                <a:t> </a:t>
              </a:r>
              <a:endParaRPr lang="en-US" sz="1800" dirty="0">
                <a:solidFill>
                  <a:srgbClr val="00FF00"/>
                </a:solidFill>
              </a:endParaRPr>
            </a:p>
          </p:txBody>
        </p:sp>
        <p:sp>
          <p:nvSpPr>
            <p:cNvPr id="308267" name="Rectangle 43"/>
            <p:cNvSpPr>
              <a:spLocks noChangeArrowheads="1"/>
            </p:cNvSpPr>
            <p:nvPr/>
          </p:nvSpPr>
          <p:spPr bwMode="auto">
            <a:xfrm>
              <a:off x="1872" y="2592"/>
              <a:ext cx="8640" cy="720"/>
            </a:xfrm>
            <a:prstGeom prst="rect">
              <a:avLst/>
            </a:prstGeom>
            <a:solidFill>
              <a:srgbClr val="FF33CC">
                <a:alpha val="50000"/>
              </a:srgbClr>
            </a:solidFill>
            <a:ln>
              <a:noFill/>
            </a:ln>
            <a:effectLst/>
            <a:extLs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it-IT"/>
            </a:p>
          </p:txBody>
        </p:sp>
        <p:sp>
          <p:nvSpPr>
            <p:cNvPr id="308268" name="AutoShape 44"/>
            <p:cNvSpPr>
              <a:spLocks noChangeArrowheads="1"/>
            </p:cNvSpPr>
            <p:nvPr/>
          </p:nvSpPr>
          <p:spPr bwMode="auto">
            <a:xfrm>
              <a:off x="4752" y="4320"/>
              <a:ext cx="720" cy="720"/>
            </a:xfrm>
            <a:custGeom>
              <a:avLst/>
              <a:gdLst>
                <a:gd name="G0" fmla="+- 165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826" y="16660"/>
                  </a:moveTo>
                  <a:cubicBezTo>
                    <a:pt x="19198" y="15015"/>
                    <a:pt x="19950" y="12941"/>
                    <a:pt x="19950" y="10800"/>
                  </a:cubicBezTo>
                  <a:cubicBezTo>
                    <a:pt x="19950" y="5746"/>
                    <a:pt x="15853" y="1650"/>
                    <a:pt x="10800" y="1650"/>
                  </a:cubicBezTo>
                  <a:cubicBezTo>
                    <a:pt x="8658" y="1649"/>
                    <a:pt x="6584" y="2401"/>
                    <a:pt x="4939" y="3773"/>
                  </a:cubicBezTo>
                  <a:close/>
                  <a:moveTo>
                    <a:pt x="3773" y="4939"/>
                  </a:moveTo>
                  <a:cubicBezTo>
                    <a:pt x="2401" y="6584"/>
                    <a:pt x="1649" y="8658"/>
                    <a:pt x="1649" y="10799"/>
                  </a:cubicBezTo>
                  <a:cubicBezTo>
                    <a:pt x="1650" y="15853"/>
                    <a:pt x="5746" y="19950"/>
                    <a:pt x="10800" y="19950"/>
                  </a:cubicBezTo>
                  <a:cubicBezTo>
                    <a:pt x="12941" y="19950"/>
                    <a:pt x="15015" y="19198"/>
                    <a:pt x="16660" y="17826"/>
                  </a:cubicBezTo>
                  <a:close/>
                </a:path>
              </a:pathLst>
            </a:custGeom>
            <a:solidFill>
              <a:srgbClr val="FFFFFF"/>
            </a:solidFill>
            <a:ln w="3175">
              <a:solidFill>
                <a:srgbClr val="FFFFFF"/>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it-IT"/>
            </a:p>
          </p:txBody>
        </p:sp>
        <p:sp>
          <p:nvSpPr>
            <p:cNvPr id="308269" name="AutoShape 45"/>
            <p:cNvSpPr>
              <a:spLocks noChangeArrowheads="1"/>
            </p:cNvSpPr>
            <p:nvPr/>
          </p:nvSpPr>
          <p:spPr bwMode="auto">
            <a:xfrm>
              <a:off x="10080" y="2592"/>
              <a:ext cx="720" cy="720"/>
            </a:xfrm>
            <a:custGeom>
              <a:avLst/>
              <a:gdLst>
                <a:gd name="G0" fmla="+- 165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826" y="16660"/>
                  </a:moveTo>
                  <a:cubicBezTo>
                    <a:pt x="19198" y="15015"/>
                    <a:pt x="19950" y="12941"/>
                    <a:pt x="19950" y="10800"/>
                  </a:cubicBezTo>
                  <a:cubicBezTo>
                    <a:pt x="19950" y="5746"/>
                    <a:pt x="15853" y="1650"/>
                    <a:pt x="10800" y="1650"/>
                  </a:cubicBezTo>
                  <a:cubicBezTo>
                    <a:pt x="8658" y="1649"/>
                    <a:pt x="6584" y="2401"/>
                    <a:pt x="4939" y="3773"/>
                  </a:cubicBezTo>
                  <a:close/>
                  <a:moveTo>
                    <a:pt x="3773" y="4939"/>
                  </a:moveTo>
                  <a:cubicBezTo>
                    <a:pt x="2401" y="6584"/>
                    <a:pt x="1649" y="8658"/>
                    <a:pt x="1649" y="10799"/>
                  </a:cubicBezTo>
                  <a:cubicBezTo>
                    <a:pt x="1650" y="15853"/>
                    <a:pt x="5746" y="19950"/>
                    <a:pt x="10800" y="19950"/>
                  </a:cubicBezTo>
                  <a:cubicBezTo>
                    <a:pt x="12941" y="19950"/>
                    <a:pt x="15015" y="19198"/>
                    <a:pt x="16660" y="17826"/>
                  </a:cubicBezTo>
                  <a:close/>
                </a:path>
              </a:pathLst>
            </a:custGeom>
            <a:solidFill>
              <a:srgbClr val="FFFFFF"/>
            </a:solidFill>
            <a:ln w="3175">
              <a:solidFill>
                <a:srgbClr val="FFFFFF"/>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it-IT"/>
            </a:p>
          </p:txBody>
        </p:sp>
        <p:sp>
          <p:nvSpPr>
            <p:cNvPr id="308270" name="AutoShape 46"/>
            <p:cNvSpPr>
              <a:spLocks noChangeArrowheads="1"/>
            </p:cNvSpPr>
            <p:nvPr/>
          </p:nvSpPr>
          <p:spPr bwMode="auto">
            <a:xfrm flipH="1">
              <a:off x="4752" y="4320"/>
              <a:ext cx="720" cy="720"/>
            </a:xfrm>
            <a:custGeom>
              <a:avLst/>
              <a:gdLst>
                <a:gd name="G0" fmla="+- 165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826" y="16660"/>
                  </a:moveTo>
                  <a:cubicBezTo>
                    <a:pt x="19198" y="15015"/>
                    <a:pt x="19950" y="12941"/>
                    <a:pt x="19950" y="10800"/>
                  </a:cubicBezTo>
                  <a:cubicBezTo>
                    <a:pt x="19950" y="5746"/>
                    <a:pt x="15853" y="1650"/>
                    <a:pt x="10800" y="1650"/>
                  </a:cubicBezTo>
                  <a:cubicBezTo>
                    <a:pt x="8658" y="1649"/>
                    <a:pt x="6584" y="2401"/>
                    <a:pt x="4939" y="3773"/>
                  </a:cubicBezTo>
                  <a:close/>
                  <a:moveTo>
                    <a:pt x="3773" y="4939"/>
                  </a:moveTo>
                  <a:cubicBezTo>
                    <a:pt x="2401" y="6584"/>
                    <a:pt x="1649" y="8658"/>
                    <a:pt x="1649" y="10799"/>
                  </a:cubicBezTo>
                  <a:cubicBezTo>
                    <a:pt x="1650" y="15853"/>
                    <a:pt x="5746" y="19950"/>
                    <a:pt x="10800" y="19950"/>
                  </a:cubicBezTo>
                  <a:cubicBezTo>
                    <a:pt x="12941" y="19950"/>
                    <a:pt x="15015" y="19198"/>
                    <a:pt x="16660" y="17826"/>
                  </a:cubicBezTo>
                  <a:close/>
                </a:path>
              </a:pathLst>
            </a:custGeom>
            <a:solidFill>
              <a:srgbClr val="FFFFFF"/>
            </a:solidFill>
            <a:ln w="3175">
              <a:solidFill>
                <a:srgbClr val="FFFFFF"/>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it-IT"/>
            </a:p>
          </p:txBody>
        </p:sp>
        <p:sp>
          <p:nvSpPr>
            <p:cNvPr id="308271" name="AutoShape 47"/>
            <p:cNvSpPr>
              <a:spLocks noChangeArrowheads="1"/>
            </p:cNvSpPr>
            <p:nvPr/>
          </p:nvSpPr>
          <p:spPr bwMode="auto">
            <a:xfrm flipH="1">
              <a:off x="10080" y="2592"/>
              <a:ext cx="720" cy="720"/>
            </a:xfrm>
            <a:custGeom>
              <a:avLst/>
              <a:gdLst>
                <a:gd name="G0" fmla="+- 165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826" y="16660"/>
                  </a:moveTo>
                  <a:cubicBezTo>
                    <a:pt x="19198" y="15015"/>
                    <a:pt x="19950" y="12941"/>
                    <a:pt x="19950" y="10800"/>
                  </a:cubicBezTo>
                  <a:cubicBezTo>
                    <a:pt x="19950" y="5746"/>
                    <a:pt x="15853" y="1650"/>
                    <a:pt x="10800" y="1650"/>
                  </a:cubicBezTo>
                  <a:cubicBezTo>
                    <a:pt x="8658" y="1649"/>
                    <a:pt x="6584" y="2401"/>
                    <a:pt x="4939" y="3773"/>
                  </a:cubicBezTo>
                  <a:close/>
                  <a:moveTo>
                    <a:pt x="3773" y="4939"/>
                  </a:moveTo>
                  <a:cubicBezTo>
                    <a:pt x="2401" y="6584"/>
                    <a:pt x="1649" y="8658"/>
                    <a:pt x="1649" y="10799"/>
                  </a:cubicBezTo>
                  <a:cubicBezTo>
                    <a:pt x="1650" y="15853"/>
                    <a:pt x="5746" y="19950"/>
                    <a:pt x="10800" y="19950"/>
                  </a:cubicBezTo>
                  <a:cubicBezTo>
                    <a:pt x="12941" y="19950"/>
                    <a:pt x="15015" y="19198"/>
                    <a:pt x="16660" y="17826"/>
                  </a:cubicBezTo>
                  <a:close/>
                </a:path>
              </a:pathLst>
            </a:custGeom>
            <a:solidFill>
              <a:srgbClr val="FFFFFF"/>
            </a:solidFill>
            <a:ln w="3175">
              <a:solidFill>
                <a:srgbClr val="FFFFFF"/>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it-IT"/>
            </a:p>
          </p:txBody>
        </p:sp>
        <p:sp>
          <p:nvSpPr>
            <p:cNvPr id="308272" name="AutoShape 48"/>
            <p:cNvSpPr>
              <a:spLocks noChangeArrowheads="1"/>
            </p:cNvSpPr>
            <p:nvPr/>
          </p:nvSpPr>
          <p:spPr bwMode="auto">
            <a:xfrm flipH="1">
              <a:off x="2736" y="3744"/>
              <a:ext cx="720" cy="720"/>
            </a:xfrm>
            <a:custGeom>
              <a:avLst/>
              <a:gdLst>
                <a:gd name="G0" fmla="+- 165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826" y="16660"/>
                  </a:moveTo>
                  <a:cubicBezTo>
                    <a:pt x="19198" y="15015"/>
                    <a:pt x="19950" y="12941"/>
                    <a:pt x="19950" y="10800"/>
                  </a:cubicBezTo>
                  <a:cubicBezTo>
                    <a:pt x="19950" y="5746"/>
                    <a:pt x="15853" y="1650"/>
                    <a:pt x="10800" y="1650"/>
                  </a:cubicBezTo>
                  <a:cubicBezTo>
                    <a:pt x="8658" y="1649"/>
                    <a:pt x="6584" y="2401"/>
                    <a:pt x="4939" y="3773"/>
                  </a:cubicBezTo>
                  <a:close/>
                  <a:moveTo>
                    <a:pt x="3773" y="4939"/>
                  </a:moveTo>
                  <a:cubicBezTo>
                    <a:pt x="2401" y="6584"/>
                    <a:pt x="1649" y="8658"/>
                    <a:pt x="1649" y="10799"/>
                  </a:cubicBezTo>
                  <a:cubicBezTo>
                    <a:pt x="1650" y="15853"/>
                    <a:pt x="5746" y="19950"/>
                    <a:pt x="10800" y="19950"/>
                  </a:cubicBezTo>
                  <a:cubicBezTo>
                    <a:pt x="12941" y="19950"/>
                    <a:pt x="15015" y="19198"/>
                    <a:pt x="16660" y="17826"/>
                  </a:cubicBezTo>
                  <a:close/>
                </a:path>
              </a:pathLst>
            </a:custGeom>
            <a:solidFill>
              <a:srgbClr val="FFFFFF"/>
            </a:solidFill>
            <a:ln w="3175">
              <a:solidFill>
                <a:srgbClr val="FFFFFF"/>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it-IT"/>
            </a:p>
          </p:txBody>
        </p:sp>
        <p:sp>
          <p:nvSpPr>
            <p:cNvPr id="308273" name="AutoShape 49"/>
            <p:cNvSpPr>
              <a:spLocks noChangeArrowheads="1"/>
            </p:cNvSpPr>
            <p:nvPr/>
          </p:nvSpPr>
          <p:spPr bwMode="auto">
            <a:xfrm>
              <a:off x="2736" y="3744"/>
              <a:ext cx="720" cy="720"/>
            </a:xfrm>
            <a:custGeom>
              <a:avLst/>
              <a:gdLst>
                <a:gd name="G0" fmla="+- 165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826" y="16660"/>
                  </a:moveTo>
                  <a:cubicBezTo>
                    <a:pt x="19198" y="15015"/>
                    <a:pt x="19950" y="12941"/>
                    <a:pt x="19950" y="10800"/>
                  </a:cubicBezTo>
                  <a:cubicBezTo>
                    <a:pt x="19950" y="5746"/>
                    <a:pt x="15853" y="1650"/>
                    <a:pt x="10800" y="1650"/>
                  </a:cubicBezTo>
                  <a:cubicBezTo>
                    <a:pt x="8658" y="1649"/>
                    <a:pt x="6584" y="2401"/>
                    <a:pt x="4939" y="3773"/>
                  </a:cubicBezTo>
                  <a:close/>
                  <a:moveTo>
                    <a:pt x="3773" y="4939"/>
                  </a:moveTo>
                  <a:cubicBezTo>
                    <a:pt x="2401" y="6584"/>
                    <a:pt x="1649" y="8658"/>
                    <a:pt x="1649" y="10799"/>
                  </a:cubicBezTo>
                  <a:cubicBezTo>
                    <a:pt x="1650" y="15853"/>
                    <a:pt x="5746" y="19950"/>
                    <a:pt x="10800" y="19950"/>
                  </a:cubicBezTo>
                  <a:cubicBezTo>
                    <a:pt x="12941" y="19950"/>
                    <a:pt x="15015" y="19198"/>
                    <a:pt x="16660" y="17826"/>
                  </a:cubicBezTo>
                  <a:close/>
                </a:path>
              </a:pathLst>
            </a:custGeom>
            <a:solidFill>
              <a:srgbClr val="FFFFFF"/>
            </a:solidFill>
            <a:ln w="3175">
              <a:solidFill>
                <a:srgbClr val="FFFFFF"/>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it-IT"/>
            </a:p>
          </p:txBody>
        </p:sp>
        <p:sp>
          <p:nvSpPr>
            <p:cNvPr id="308274" name="Text Box 50"/>
            <p:cNvSpPr txBox="1">
              <a:spLocks noChangeArrowheads="1"/>
            </p:cNvSpPr>
            <p:nvPr/>
          </p:nvSpPr>
          <p:spPr bwMode="auto">
            <a:xfrm>
              <a:off x="10656" y="2592"/>
              <a:ext cx="1296" cy="57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lgn="ctr"/>
              <a:r>
                <a:rPr lang="en-US" sz="1800" b="1" dirty="0" err="1" smtClean="0"/>
                <a:t>sangue</a:t>
              </a:r>
              <a:endParaRPr lang="en-US" sz="1800" b="1" dirty="0"/>
            </a:p>
          </p:txBody>
        </p:sp>
        <p:sp>
          <p:nvSpPr>
            <p:cNvPr id="308275" name="Line 51"/>
            <p:cNvSpPr>
              <a:spLocks noChangeShapeType="1"/>
            </p:cNvSpPr>
            <p:nvPr/>
          </p:nvSpPr>
          <p:spPr bwMode="auto">
            <a:xfrm flipV="1">
              <a:off x="5040" y="3888"/>
              <a:ext cx="0" cy="1152"/>
            </a:xfrm>
            <a:prstGeom prst="line">
              <a:avLst/>
            </a:prstGeom>
            <a:noFill/>
            <a:ln w="12700">
              <a:solidFill>
                <a:srgbClr val="FFFF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it-IT"/>
            </a:p>
          </p:txBody>
        </p:sp>
        <p:sp>
          <p:nvSpPr>
            <p:cNvPr id="308276" name="Text Box 52"/>
            <p:cNvSpPr txBox="1">
              <a:spLocks noChangeArrowheads="1"/>
            </p:cNvSpPr>
            <p:nvPr/>
          </p:nvSpPr>
          <p:spPr bwMode="auto">
            <a:xfrm>
              <a:off x="3744" y="5040"/>
              <a:ext cx="2592" cy="57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lgn="ctr"/>
              <a:r>
                <a:rPr lang="en-US" sz="1800" dirty="0" err="1" smtClean="0">
                  <a:solidFill>
                    <a:srgbClr val="FFFF00"/>
                  </a:solidFill>
                </a:rPr>
                <a:t>Fluido</a:t>
              </a:r>
              <a:r>
                <a:rPr lang="en-US" sz="1800" dirty="0" smtClean="0">
                  <a:solidFill>
                    <a:srgbClr val="FFFF00"/>
                  </a:solidFill>
                </a:rPr>
                <a:t> di </a:t>
              </a:r>
              <a:r>
                <a:rPr lang="en-US" sz="1800" dirty="0" err="1" smtClean="0">
                  <a:solidFill>
                    <a:srgbClr val="FFFF00"/>
                  </a:solidFill>
                </a:rPr>
                <a:t>dialisi</a:t>
              </a:r>
              <a:endParaRPr lang="en-US" sz="1800" dirty="0">
                <a:solidFill>
                  <a:srgbClr val="FFFF00"/>
                </a:solidFill>
              </a:endParaRPr>
            </a:p>
          </p:txBody>
        </p:sp>
        <p:sp>
          <p:nvSpPr>
            <p:cNvPr id="308277" name="Line 53"/>
            <p:cNvSpPr>
              <a:spLocks noChangeShapeType="1"/>
            </p:cNvSpPr>
            <p:nvPr/>
          </p:nvSpPr>
          <p:spPr bwMode="auto">
            <a:xfrm>
              <a:off x="8784" y="3888"/>
              <a:ext cx="0" cy="1152"/>
            </a:xfrm>
            <a:prstGeom prst="line">
              <a:avLst/>
            </a:prstGeom>
            <a:noFill/>
            <a:ln w="12700">
              <a:solidFill>
                <a:srgbClr val="FFFF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it-IT"/>
            </a:p>
          </p:txBody>
        </p:sp>
        <p:sp>
          <p:nvSpPr>
            <p:cNvPr id="308278" name="Text Box 54"/>
            <p:cNvSpPr txBox="1">
              <a:spLocks noChangeArrowheads="1"/>
            </p:cNvSpPr>
            <p:nvPr/>
          </p:nvSpPr>
          <p:spPr bwMode="auto">
            <a:xfrm>
              <a:off x="7776" y="5040"/>
              <a:ext cx="2016" cy="57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lgn="ctr"/>
              <a:r>
                <a:rPr lang="en-US" sz="1800" dirty="0" err="1" smtClean="0">
                  <a:solidFill>
                    <a:srgbClr val="FFFF00"/>
                  </a:solidFill>
                </a:rPr>
                <a:t>Dialisato</a:t>
              </a:r>
              <a:endParaRPr lang="en-US" sz="1800" dirty="0">
                <a:solidFill>
                  <a:srgbClr val="FFFF00"/>
                </a:solidFill>
              </a:endParaRPr>
            </a:p>
          </p:txBody>
        </p:sp>
        <p:sp>
          <p:nvSpPr>
            <p:cNvPr id="308279" name="Text Box 55"/>
            <p:cNvSpPr txBox="1">
              <a:spLocks noChangeArrowheads="1"/>
            </p:cNvSpPr>
            <p:nvPr/>
          </p:nvSpPr>
          <p:spPr bwMode="auto">
            <a:xfrm>
              <a:off x="6048" y="2592"/>
              <a:ext cx="1872" cy="72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lgn="ctr"/>
              <a:r>
                <a:rPr lang="en-US" sz="1800" b="1" dirty="0">
                  <a:sym typeface="Symbol" charset="0"/>
                </a:rPr>
                <a:t></a:t>
              </a:r>
              <a:r>
                <a:rPr lang="en-US" sz="1800" b="1" dirty="0" err="1" smtClean="0"/>
                <a:t>Pressione</a:t>
              </a:r>
              <a:endParaRPr lang="en-US" sz="1800" b="1" dirty="0" smtClean="0"/>
            </a:p>
            <a:p>
              <a:pPr algn="ctr"/>
              <a:r>
                <a:rPr lang="it-IT" b="1" dirty="0" err="1"/>
                <a:t>s</a:t>
              </a:r>
              <a:r>
                <a:rPr lang="en-US" b="1" dirty="0" err="1" smtClean="0"/>
                <a:t>ul</a:t>
              </a:r>
              <a:r>
                <a:rPr lang="en-US" b="1" dirty="0" smtClean="0"/>
                <a:t> </a:t>
              </a:r>
              <a:r>
                <a:rPr lang="en-US" b="1" dirty="0" err="1" smtClean="0"/>
                <a:t>filtro</a:t>
              </a:r>
              <a:endParaRPr lang="en-US" sz="1800" b="1" dirty="0"/>
            </a:p>
          </p:txBody>
        </p:sp>
      </p:grpSp>
      <p:sp>
        <p:nvSpPr>
          <p:cNvPr id="308280" name="Text Box 56"/>
          <p:cNvSpPr txBox="1">
            <a:spLocks noChangeArrowheads="1"/>
          </p:cNvSpPr>
          <p:nvPr/>
        </p:nvSpPr>
        <p:spPr bwMode="auto">
          <a:xfrm>
            <a:off x="6629400" y="1192143"/>
            <a:ext cx="2286000"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r">
              <a:spcBef>
                <a:spcPct val="50000"/>
              </a:spcBef>
            </a:pPr>
            <a:r>
              <a:rPr lang="it-IT" sz="2000" dirty="0" smtClean="0"/>
              <a:t>I</a:t>
            </a:r>
            <a:r>
              <a:rPr lang="en-US" sz="2000" dirty="0" smtClean="0"/>
              <a:t>l </a:t>
            </a:r>
            <a:r>
              <a:rPr lang="en-US" sz="2000" dirty="0" err="1" smtClean="0"/>
              <a:t>sangue</a:t>
            </a:r>
            <a:r>
              <a:rPr lang="en-US" sz="2000" dirty="0" smtClean="0"/>
              <a:t> </a:t>
            </a:r>
            <a:r>
              <a:rPr lang="en-US" sz="2000" dirty="0" err="1" smtClean="0"/>
              <a:t>passa</a:t>
            </a:r>
            <a:r>
              <a:rPr lang="en-US" sz="2000" dirty="0" smtClean="0"/>
              <a:t> per un </a:t>
            </a:r>
            <a:r>
              <a:rPr lang="en-US" sz="2000" dirty="0" err="1" smtClean="0"/>
              <a:t>emofiltro</a:t>
            </a:r>
            <a:endParaRPr lang="en-US" sz="2000" dirty="0"/>
          </a:p>
        </p:txBody>
      </p:sp>
      <p:sp>
        <p:nvSpPr>
          <p:cNvPr id="308282" name="Text Box 58"/>
          <p:cNvSpPr txBox="1">
            <a:spLocks noChangeArrowheads="1"/>
          </p:cNvSpPr>
          <p:nvPr/>
        </p:nvSpPr>
        <p:spPr bwMode="auto">
          <a:xfrm>
            <a:off x="3963544" y="5298988"/>
            <a:ext cx="2133600"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dirty="0" smtClean="0"/>
              <a:t>Il </a:t>
            </a:r>
            <a:r>
              <a:rPr lang="en-US" sz="2000" dirty="0" err="1" smtClean="0"/>
              <a:t>liquido</a:t>
            </a:r>
            <a:r>
              <a:rPr lang="en-US" sz="2000" dirty="0" smtClean="0"/>
              <a:t> di </a:t>
            </a:r>
            <a:r>
              <a:rPr lang="en-US" sz="2000" dirty="0" err="1" smtClean="0"/>
              <a:t>dialisi</a:t>
            </a:r>
            <a:r>
              <a:rPr lang="en-US" sz="2000" dirty="0" smtClean="0"/>
              <a:t> </a:t>
            </a:r>
            <a:r>
              <a:rPr lang="en-US" sz="2000" dirty="0" err="1" smtClean="0"/>
              <a:t>scorre</a:t>
            </a:r>
            <a:r>
              <a:rPr lang="en-US" sz="2000" dirty="0" smtClean="0"/>
              <a:t> </a:t>
            </a:r>
            <a:r>
              <a:rPr lang="en-US" sz="2000" dirty="0" err="1" smtClean="0"/>
              <a:t>contro-corrente</a:t>
            </a:r>
            <a:r>
              <a:rPr lang="en-US" sz="2000" dirty="0" smtClean="0"/>
              <a:t> al </a:t>
            </a:r>
            <a:r>
              <a:rPr lang="en-US" sz="2000" dirty="0" err="1" smtClean="0"/>
              <a:t>sangue</a:t>
            </a:r>
            <a:endParaRPr lang="en-US" sz="2000" dirty="0"/>
          </a:p>
        </p:txBody>
      </p:sp>
      <p:sp>
        <p:nvSpPr>
          <p:cNvPr id="308283" name="Line 59"/>
          <p:cNvSpPr>
            <a:spLocks noChangeShapeType="1"/>
          </p:cNvSpPr>
          <p:nvPr/>
        </p:nvSpPr>
        <p:spPr bwMode="auto">
          <a:xfrm>
            <a:off x="2362200" y="55626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08284" name="Text Box 60"/>
          <p:cNvSpPr txBox="1">
            <a:spLocks noChangeArrowheads="1"/>
          </p:cNvSpPr>
          <p:nvPr/>
        </p:nvSpPr>
        <p:spPr bwMode="auto">
          <a:xfrm>
            <a:off x="3886200" y="914400"/>
            <a:ext cx="2133600" cy="1631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r">
              <a:spcBef>
                <a:spcPct val="50000"/>
              </a:spcBef>
            </a:pPr>
            <a:r>
              <a:rPr lang="it-IT" sz="2000" dirty="0" smtClean="0"/>
              <a:t>A</a:t>
            </a:r>
            <a:r>
              <a:rPr lang="en-US" sz="2000" dirty="0" err="1" smtClean="0"/>
              <a:t>cqua</a:t>
            </a:r>
            <a:r>
              <a:rPr lang="en-US" sz="2000" dirty="0" smtClean="0"/>
              <a:t> e </a:t>
            </a:r>
            <a:r>
              <a:rPr lang="en-US" sz="2000" dirty="0" err="1" smtClean="0"/>
              <a:t>soluti</a:t>
            </a:r>
            <a:r>
              <a:rPr lang="en-US" sz="2000" dirty="0" smtClean="0"/>
              <a:t> </a:t>
            </a:r>
            <a:r>
              <a:rPr lang="en-US" sz="2000" dirty="0" err="1" smtClean="0"/>
              <a:t>si</a:t>
            </a:r>
            <a:r>
              <a:rPr lang="en-US" sz="2000" dirty="0" smtClean="0"/>
              <a:t> </a:t>
            </a:r>
            <a:r>
              <a:rPr lang="en-US" sz="2000" dirty="0" err="1" smtClean="0"/>
              <a:t>muovono</a:t>
            </a:r>
            <a:r>
              <a:rPr lang="en-US" sz="2000" dirty="0" smtClean="0"/>
              <a:t> per </a:t>
            </a:r>
            <a:r>
              <a:rPr lang="en-US" sz="2000" dirty="0" err="1" smtClean="0"/>
              <a:t>gradiente</a:t>
            </a:r>
            <a:r>
              <a:rPr lang="en-US" sz="2000" dirty="0" smtClean="0"/>
              <a:t> di </a:t>
            </a:r>
            <a:r>
              <a:rPr lang="en-US" sz="2000" dirty="0" err="1" smtClean="0"/>
              <a:t>concentrazione</a:t>
            </a:r>
            <a:r>
              <a:rPr lang="en-US" sz="2000" dirty="0" smtClean="0"/>
              <a:t> (</a:t>
            </a:r>
            <a:r>
              <a:rPr lang="en-US" sz="2000" dirty="0" err="1" smtClean="0"/>
              <a:t>diffusione</a:t>
            </a:r>
            <a:r>
              <a:rPr lang="en-US" sz="2000" dirty="0" smtClean="0"/>
              <a:t>)</a:t>
            </a:r>
            <a:endParaRPr lang="en-US" sz="2000" dirty="0"/>
          </a:p>
        </p:txBody>
      </p:sp>
      <p:sp>
        <p:nvSpPr>
          <p:cNvPr id="308285" name="Line 61"/>
          <p:cNvSpPr>
            <a:spLocks noChangeShapeType="1"/>
          </p:cNvSpPr>
          <p:nvPr/>
        </p:nvSpPr>
        <p:spPr bwMode="auto">
          <a:xfrm flipH="1">
            <a:off x="3581400" y="1219200"/>
            <a:ext cx="457200" cy="1600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08286" name="Line 62"/>
          <p:cNvSpPr>
            <a:spLocks noChangeShapeType="1"/>
          </p:cNvSpPr>
          <p:nvPr/>
        </p:nvSpPr>
        <p:spPr bwMode="auto">
          <a:xfrm>
            <a:off x="4038600" y="1219200"/>
            <a:ext cx="1447800" cy="3429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08287" name="Line 63"/>
          <p:cNvSpPr>
            <a:spLocks noChangeShapeType="1"/>
          </p:cNvSpPr>
          <p:nvPr/>
        </p:nvSpPr>
        <p:spPr bwMode="auto">
          <a:xfrm flipH="1">
            <a:off x="7924800" y="1676400"/>
            <a:ext cx="0" cy="1828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08288" name="Text Box 64"/>
          <p:cNvSpPr txBox="1">
            <a:spLocks noChangeArrowheads="1"/>
          </p:cNvSpPr>
          <p:nvPr/>
        </p:nvSpPr>
        <p:spPr bwMode="auto">
          <a:xfrm>
            <a:off x="167845" y="1657290"/>
            <a:ext cx="312420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it-IT" sz="2000" dirty="0" smtClean="0"/>
              <a:t>E</a:t>
            </a:r>
            <a:r>
              <a:rPr lang="en-US" sz="2000" dirty="0" err="1" smtClean="0"/>
              <a:t>ffetto</a:t>
            </a:r>
            <a:r>
              <a:rPr lang="en-US" sz="2000" dirty="0" smtClean="0"/>
              <a:t> Solvent </a:t>
            </a:r>
            <a:r>
              <a:rPr lang="en-US" sz="2000" dirty="0"/>
              <a:t>Drag</a:t>
            </a:r>
          </a:p>
        </p:txBody>
      </p:sp>
      <p:sp>
        <p:nvSpPr>
          <p:cNvPr id="308295" name="Line 71"/>
          <p:cNvSpPr>
            <a:spLocks noChangeShapeType="1"/>
          </p:cNvSpPr>
          <p:nvPr/>
        </p:nvSpPr>
        <p:spPr bwMode="auto">
          <a:xfrm>
            <a:off x="1752600" y="2057400"/>
            <a:ext cx="13716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08296" name="Line 72"/>
          <p:cNvSpPr>
            <a:spLocks noChangeShapeType="1"/>
          </p:cNvSpPr>
          <p:nvPr/>
        </p:nvSpPr>
        <p:spPr bwMode="auto">
          <a:xfrm flipH="1">
            <a:off x="3581399" y="5789155"/>
            <a:ext cx="743465" cy="21750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Tree>
    <p:extLst>
      <p:ext uri="{BB962C8B-B14F-4D97-AF65-F5344CB8AC3E}">
        <p14:creationId xmlns:p14="http://schemas.microsoft.com/office/powerpoint/2010/main" xmlns="" val="12804563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354385" y="439615"/>
            <a:ext cx="4542692" cy="646331"/>
          </a:xfrm>
          <a:prstGeom prst="rect">
            <a:avLst/>
          </a:prstGeom>
          <a:noFill/>
          <a:ln>
            <a:solidFill>
              <a:schemeClr val="tx1"/>
            </a:solidFill>
          </a:ln>
        </p:spPr>
        <p:txBody>
          <a:bodyPr wrap="square" rtlCol="0">
            <a:spAutoFit/>
          </a:bodyPr>
          <a:lstStyle/>
          <a:p>
            <a:pPr algn="ctr"/>
            <a:r>
              <a:rPr lang="it-IT" b="1" dirty="0" smtClean="0">
                <a:solidFill>
                  <a:srgbClr val="FFFF00"/>
                </a:solidFill>
              </a:rPr>
              <a:t>TOLLERANZA INDIVIDUALE ALLA ULTRAFILTRAZIONE</a:t>
            </a:r>
            <a:endParaRPr lang="it-IT" b="1" dirty="0">
              <a:solidFill>
                <a:srgbClr val="FFFF00"/>
              </a:solidFill>
            </a:endParaRPr>
          </a:p>
        </p:txBody>
      </p:sp>
      <p:sp>
        <p:nvSpPr>
          <p:cNvPr id="3" name="CasellaDiTesto 2"/>
          <p:cNvSpPr txBox="1"/>
          <p:nvPr/>
        </p:nvSpPr>
        <p:spPr>
          <a:xfrm>
            <a:off x="1113692" y="2032000"/>
            <a:ext cx="6828693" cy="3416320"/>
          </a:xfrm>
          <a:prstGeom prst="rect">
            <a:avLst/>
          </a:prstGeom>
          <a:noFill/>
        </p:spPr>
        <p:txBody>
          <a:bodyPr wrap="square" rtlCol="0">
            <a:spAutoFit/>
          </a:bodyPr>
          <a:lstStyle/>
          <a:p>
            <a:pPr marL="285750" indent="-285750">
              <a:buFont typeface="Wingdings" charset="2"/>
              <a:buChar char="u"/>
            </a:pPr>
            <a:r>
              <a:rPr lang="it-IT" dirty="0" smtClean="0"/>
              <a:t>VELOCITA’  DI  ULTRAFILTRAZIONE  ORARIA</a:t>
            </a:r>
          </a:p>
          <a:p>
            <a:pPr marL="285750" indent="-285750">
              <a:buFont typeface="Wingdings" charset="2"/>
              <a:buChar char="u"/>
            </a:pPr>
            <a:endParaRPr lang="it-IT" dirty="0" smtClean="0"/>
          </a:p>
          <a:p>
            <a:pPr marL="285750" indent="-285750">
              <a:buFont typeface="Wingdings" charset="2"/>
              <a:buChar char="u"/>
            </a:pPr>
            <a:r>
              <a:rPr lang="it-IT" dirty="0" smtClean="0"/>
              <a:t>VELOCITA’ DI PASSAGGIO DEI LIQUIDI CORPOREI  DALLO SPAZIO INTERSTIZIALE A QUELLO INTRAVASCOLARE             (</a:t>
            </a:r>
            <a:r>
              <a:rPr lang="it-IT" i="1" dirty="0" smtClean="0"/>
              <a:t>VASCULAR REFILLING RATE</a:t>
            </a:r>
            <a:r>
              <a:rPr lang="it-IT" dirty="0" smtClean="0"/>
              <a:t>) </a:t>
            </a:r>
          </a:p>
          <a:p>
            <a:pPr marL="285750" indent="-285750">
              <a:buFont typeface="Wingdings" charset="2"/>
              <a:buChar char="u"/>
            </a:pPr>
            <a:endParaRPr lang="it-IT" dirty="0"/>
          </a:p>
          <a:p>
            <a:pPr marL="285750" indent="-285750">
              <a:buFont typeface="Wingdings" charset="2"/>
              <a:buChar char="u"/>
            </a:pPr>
            <a:r>
              <a:rPr lang="it-IT" dirty="0" smtClean="0"/>
              <a:t>RIDUZIONE PONDERALE COMPLESSIVA </a:t>
            </a:r>
          </a:p>
          <a:p>
            <a:pPr marL="285750" indent="-285750">
              <a:buFont typeface="Wingdings" charset="2"/>
              <a:buChar char="u"/>
            </a:pPr>
            <a:endParaRPr lang="it-IT" dirty="0" smtClean="0"/>
          </a:p>
          <a:p>
            <a:pPr marL="285750" indent="-285750">
              <a:buFont typeface="Wingdings" charset="2"/>
              <a:buChar char="u"/>
            </a:pPr>
            <a:r>
              <a:rPr lang="it-IT" dirty="0" smtClean="0"/>
              <a:t>CONDIZIONI EMODINAMICHE BASALI</a:t>
            </a:r>
          </a:p>
          <a:p>
            <a:pPr marL="285750" indent="-285750">
              <a:buFont typeface="Wingdings" charset="2"/>
              <a:buChar char="u"/>
            </a:pPr>
            <a:endParaRPr lang="it-IT" dirty="0" smtClean="0"/>
          </a:p>
          <a:p>
            <a:pPr marL="285750" indent="-285750">
              <a:buFont typeface="Wingdings" charset="2"/>
              <a:buChar char="u"/>
            </a:pPr>
            <a:r>
              <a:rPr lang="it-IT" dirty="0" smtClean="0"/>
              <a:t>COMORBILITA’</a:t>
            </a:r>
          </a:p>
          <a:p>
            <a:pPr marL="285750" indent="-285750">
              <a:buFont typeface="Wingdings" charset="2"/>
              <a:buChar char="u"/>
            </a:pPr>
            <a:endParaRPr lang="it-IT" dirty="0"/>
          </a:p>
        </p:txBody>
      </p:sp>
    </p:spTree>
    <p:extLst>
      <p:ext uri="{BB962C8B-B14F-4D97-AF65-F5344CB8AC3E}">
        <p14:creationId xmlns:p14="http://schemas.microsoft.com/office/powerpoint/2010/main" xmlns="" val="13669567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4600" y="251993"/>
            <a:ext cx="4114800" cy="892348"/>
          </a:xfrm>
        </p:spPr>
        <p:txBody>
          <a:bodyPr>
            <a:normAutofit fontScale="90000"/>
          </a:bodyPr>
          <a:lstStyle/>
          <a:p>
            <a:r>
              <a:rPr lang="en-US" sz="1600" dirty="0">
                <a:solidFill>
                  <a:srgbClr val="000000"/>
                </a:solidFill>
              </a:rPr>
              <a:t>Il </a:t>
            </a:r>
            <a:r>
              <a:rPr lang="en-US" sz="1600" dirty="0" err="1">
                <a:solidFill>
                  <a:schemeClr val="bg1"/>
                </a:solidFill>
              </a:rPr>
              <a:t>sovraccarico</a:t>
            </a:r>
            <a:r>
              <a:rPr lang="en-US" sz="1600" dirty="0">
                <a:solidFill>
                  <a:schemeClr val="bg1"/>
                </a:solidFill>
              </a:rPr>
              <a:t> di </a:t>
            </a:r>
            <a:r>
              <a:rPr lang="en-US" sz="1600" dirty="0" err="1">
                <a:solidFill>
                  <a:schemeClr val="bg1"/>
                </a:solidFill>
              </a:rPr>
              <a:t>fluidi</a:t>
            </a:r>
            <a:r>
              <a:rPr lang="en-US" sz="1600" dirty="0">
                <a:solidFill>
                  <a:schemeClr val="bg1"/>
                </a:solidFill>
              </a:rPr>
              <a:t> e </a:t>
            </a:r>
            <a:r>
              <a:rPr lang="en-US" sz="1600" dirty="0" err="1">
                <a:solidFill>
                  <a:schemeClr val="bg1"/>
                </a:solidFill>
              </a:rPr>
              <a:t>l’edema</a:t>
            </a:r>
            <a:r>
              <a:rPr lang="en-US" sz="1600" dirty="0">
                <a:solidFill>
                  <a:schemeClr val="bg1"/>
                </a:solidFill>
              </a:rPr>
              <a:t> </a:t>
            </a:r>
            <a:r>
              <a:rPr lang="en-US" sz="1600" dirty="0" err="1">
                <a:solidFill>
                  <a:schemeClr val="bg1"/>
                </a:solidFill>
              </a:rPr>
              <a:t>interstiziale</a:t>
            </a:r>
            <a:r>
              <a:rPr lang="en-US" sz="1600" dirty="0">
                <a:solidFill>
                  <a:schemeClr val="bg1"/>
                </a:solidFill>
              </a:rPr>
              <a:t> </a:t>
            </a:r>
            <a:r>
              <a:rPr lang="en-US" sz="1600" dirty="0" err="1">
                <a:solidFill>
                  <a:schemeClr val="bg1"/>
                </a:solidFill>
              </a:rPr>
              <a:t>contribuiscono</a:t>
            </a:r>
            <a:r>
              <a:rPr lang="en-US" sz="1600" dirty="0">
                <a:solidFill>
                  <a:schemeClr val="bg1"/>
                </a:solidFill>
              </a:rPr>
              <a:t> a </a:t>
            </a:r>
            <a:r>
              <a:rPr lang="en-US" sz="1600" dirty="0" err="1">
                <a:solidFill>
                  <a:schemeClr val="bg1"/>
                </a:solidFill>
              </a:rPr>
              <a:t>mantenere</a:t>
            </a:r>
            <a:r>
              <a:rPr lang="en-US" sz="1600" dirty="0">
                <a:solidFill>
                  <a:schemeClr val="bg1"/>
                </a:solidFill>
              </a:rPr>
              <a:t> la </a:t>
            </a:r>
            <a:r>
              <a:rPr lang="en-US" sz="1600" dirty="0" err="1">
                <a:solidFill>
                  <a:schemeClr val="bg1"/>
                </a:solidFill>
              </a:rPr>
              <a:t>disfunzione</a:t>
            </a:r>
            <a:r>
              <a:rPr lang="en-US" sz="1600" dirty="0">
                <a:solidFill>
                  <a:schemeClr val="bg1"/>
                </a:solidFill>
              </a:rPr>
              <a:t> </a:t>
            </a:r>
            <a:r>
              <a:rPr lang="en-US" sz="1600" dirty="0" err="1">
                <a:solidFill>
                  <a:schemeClr val="bg1"/>
                </a:solidFill>
              </a:rPr>
              <a:t>renale</a:t>
            </a:r>
            <a:r>
              <a:rPr lang="it-IT" dirty="0">
                <a:solidFill>
                  <a:schemeClr val="bg1"/>
                </a:solidFill>
              </a:rPr>
              <a:t/>
            </a:r>
            <a:br>
              <a:rPr lang="it-IT" dirty="0">
                <a:solidFill>
                  <a:schemeClr val="bg1"/>
                </a:solidFill>
              </a:rPr>
            </a:br>
            <a:endParaRPr lang="it-IT" dirty="0"/>
          </a:p>
        </p:txBody>
      </p:sp>
      <p:pic>
        <p:nvPicPr>
          <p:cNvPr id="3" name="Immagine 2" descr="nrneph.2013.232-f1.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36495" y="1406414"/>
            <a:ext cx="6816474" cy="4651507"/>
          </a:xfrm>
          <a:prstGeom prst="rect">
            <a:avLst/>
          </a:prstGeom>
        </p:spPr>
      </p:pic>
      <p:sp>
        <p:nvSpPr>
          <p:cNvPr id="4" name="Rettangolo 3"/>
          <p:cNvSpPr/>
          <p:nvPr/>
        </p:nvSpPr>
        <p:spPr>
          <a:xfrm>
            <a:off x="120946" y="6405338"/>
            <a:ext cx="7310350" cy="307777"/>
          </a:xfrm>
          <a:prstGeom prst="rect">
            <a:avLst/>
          </a:prstGeom>
        </p:spPr>
        <p:txBody>
          <a:bodyPr wrap="square">
            <a:spAutoFit/>
          </a:bodyPr>
          <a:lstStyle/>
          <a:p>
            <a:r>
              <a:rPr lang="pl-PL" sz="1400" dirty="0" err="1"/>
              <a:t>Prowle</a:t>
            </a:r>
            <a:r>
              <a:rPr lang="pl-PL" sz="1400" dirty="0"/>
              <a:t>, J. R. </a:t>
            </a:r>
            <a:r>
              <a:rPr lang="pl-PL" sz="1400" dirty="0" smtClean="0"/>
              <a:t>et </a:t>
            </a:r>
            <a:r>
              <a:rPr lang="pl-PL" sz="1400" dirty="0"/>
              <a:t>al. Nat. </a:t>
            </a:r>
            <a:r>
              <a:rPr lang="pl-PL" sz="1400" dirty="0" err="1"/>
              <a:t>Rev</a:t>
            </a:r>
            <a:r>
              <a:rPr lang="pl-PL" sz="1400" dirty="0"/>
              <a:t>. </a:t>
            </a:r>
            <a:r>
              <a:rPr lang="pl-PL" sz="1400" dirty="0" err="1"/>
              <a:t>Nephrol</a:t>
            </a:r>
            <a:r>
              <a:rPr lang="pl-PL" sz="1400" dirty="0" smtClean="0"/>
              <a:t>. 2014; 10, </a:t>
            </a:r>
            <a:r>
              <a:rPr lang="pl-PL" sz="1400" dirty="0"/>
              <a:t>37–47 </a:t>
            </a:r>
            <a:endParaRPr lang="it-IT" sz="1400" dirty="0"/>
          </a:p>
        </p:txBody>
      </p:sp>
    </p:spTree>
    <p:extLst>
      <p:ext uri="{BB962C8B-B14F-4D97-AF65-F5344CB8AC3E}">
        <p14:creationId xmlns:p14="http://schemas.microsoft.com/office/powerpoint/2010/main" xmlns="" val="6945641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VASCULAR REFILLING RATE </a:t>
            </a:r>
            <a:endParaRPr lang="it-IT" dirty="0"/>
          </a:p>
        </p:txBody>
      </p:sp>
      <p:sp>
        <p:nvSpPr>
          <p:cNvPr id="4" name="CasellaDiTesto 3"/>
          <p:cNvSpPr txBox="1"/>
          <p:nvPr/>
        </p:nvSpPr>
        <p:spPr>
          <a:xfrm>
            <a:off x="4738077" y="2110154"/>
            <a:ext cx="4151923" cy="1200329"/>
          </a:xfrm>
          <a:prstGeom prst="rect">
            <a:avLst/>
          </a:prstGeom>
          <a:noFill/>
        </p:spPr>
        <p:txBody>
          <a:bodyPr wrap="square" rtlCol="0">
            <a:spAutoFit/>
          </a:bodyPr>
          <a:lstStyle/>
          <a:p>
            <a:pPr algn="ctr"/>
            <a:r>
              <a:rPr lang="it-IT" dirty="0" smtClean="0"/>
              <a:t>VASCULAR REFILLING RATE stimato</a:t>
            </a:r>
          </a:p>
          <a:p>
            <a:pPr algn="ctr"/>
            <a:r>
              <a:rPr lang="it-IT" dirty="0" smtClean="0"/>
              <a:t>7-10 ml/kg/ora </a:t>
            </a:r>
          </a:p>
          <a:p>
            <a:pPr algn="ctr"/>
            <a:r>
              <a:rPr lang="it-IT" dirty="0"/>
              <a:t>p</a:t>
            </a:r>
            <a:r>
              <a:rPr lang="it-IT" dirty="0" smtClean="0"/>
              <a:t>ari ad un calo ponderale orario non superiore a 0.5kg</a:t>
            </a:r>
            <a:endParaRPr lang="it-IT" dirty="0"/>
          </a:p>
        </p:txBody>
      </p:sp>
      <p:sp>
        <p:nvSpPr>
          <p:cNvPr id="5" name="CasellaDiTesto 4"/>
          <p:cNvSpPr txBox="1"/>
          <p:nvPr/>
        </p:nvSpPr>
        <p:spPr>
          <a:xfrm>
            <a:off x="4738077" y="6056922"/>
            <a:ext cx="4249615" cy="646331"/>
          </a:xfrm>
          <a:prstGeom prst="rect">
            <a:avLst/>
          </a:prstGeom>
          <a:noFill/>
        </p:spPr>
        <p:txBody>
          <a:bodyPr wrap="square" rtlCol="0">
            <a:spAutoFit/>
          </a:bodyPr>
          <a:lstStyle/>
          <a:p>
            <a:r>
              <a:rPr lang="it-IT" dirty="0" err="1" smtClean="0"/>
              <a:t>Nephrol</a:t>
            </a:r>
            <a:r>
              <a:rPr lang="it-IT" dirty="0" smtClean="0"/>
              <a:t> </a:t>
            </a:r>
            <a:r>
              <a:rPr lang="it-IT" dirty="0" err="1" smtClean="0"/>
              <a:t>Dial</a:t>
            </a:r>
            <a:r>
              <a:rPr lang="it-IT" dirty="0" smtClean="0"/>
              <a:t> </a:t>
            </a:r>
            <a:r>
              <a:rPr lang="it-IT" dirty="0" err="1" smtClean="0"/>
              <a:t>Transplant</a:t>
            </a:r>
            <a:r>
              <a:rPr lang="it-IT" dirty="0" smtClean="0"/>
              <a:t> 2004; 16: 652-6</a:t>
            </a:r>
          </a:p>
          <a:p>
            <a:r>
              <a:rPr lang="en-US" dirty="0"/>
              <a:t>Nature Reviews </a:t>
            </a:r>
            <a:r>
              <a:rPr lang="en-US" dirty="0" smtClean="0"/>
              <a:t>Nephrology 2014;10:37-47</a:t>
            </a:r>
            <a:endParaRPr lang="en-US" dirty="0"/>
          </a:p>
        </p:txBody>
      </p:sp>
      <p:pic>
        <p:nvPicPr>
          <p:cNvPr id="6" name="Immagine 5"/>
          <p:cNvPicPr>
            <a:picLocks noChangeAspect="1"/>
          </p:cNvPicPr>
          <p:nvPr/>
        </p:nvPicPr>
        <p:blipFill>
          <a:blip r:embed="rId3" cstate="print"/>
          <a:stretch>
            <a:fillRect/>
          </a:stretch>
        </p:blipFill>
        <p:spPr>
          <a:xfrm>
            <a:off x="236773" y="1754185"/>
            <a:ext cx="4143522" cy="4949068"/>
          </a:xfrm>
          <a:prstGeom prst="rect">
            <a:avLst/>
          </a:prstGeom>
        </p:spPr>
      </p:pic>
    </p:spTree>
    <p:extLst>
      <p:ext uri="{BB962C8B-B14F-4D97-AF65-F5344CB8AC3E}">
        <p14:creationId xmlns:p14="http://schemas.microsoft.com/office/powerpoint/2010/main" xmlns="" val="40714171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slide61.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97417" y="211667"/>
            <a:ext cx="7979833" cy="6491084"/>
          </a:xfrm>
          <a:prstGeom prst="rect">
            <a:avLst/>
          </a:prstGeom>
        </p:spPr>
      </p:pic>
    </p:spTree>
    <p:extLst>
      <p:ext uri="{BB962C8B-B14F-4D97-AF65-F5344CB8AC3E}">
        <p14:creationId xmlns:p14="http://schemas.microsoft.com/office/powerpoint/2010/main" xmlns="" val="34389248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Regola delle 5 B </a:t>
            </a:r>
            <a:endParaRPr lang="it-IT" dirty="0"/>
          </a:p>
        </p:txBody>
      </p:sp>
      <p:sp>
        <p:nvSpPr>
          <p:cNvPr id="4" name="CasellaDiTesto 3"/>
          <p:cNvSpPr txBox="1"/>
          <p:nvPr/>
        </p:nvSpPr>
        <p:spPr>
          <a:xfrm>
            <a:off x="2794000" y="2143760"/>
            <a:ext cx="3444240" cy="707886"/>
          </a:xfrm>
          <a:prstGeom prst="rect">
            <a:avLst/>
          </a:prstGeom>
          <a:noFill/>
        </p:spPr>
        <p:txBody>
          <a:bodyPr wrap="square" rtlCol="0">
            <a:spAutoFit/>
          </a:bodyPr>
          <a:lstStyle/>
          <a:p>
            <a:pPr algn="ctr"/>
            <a:r>
              <a:rPr lang="it-IT" sz="2000" b="1" dirty="0" err="1" smtClean="0"/>
              <a:t>Iperidratazione</a:t>
            </a:r>
            <a:r>
              <a:rPr lang="it-IT" sz="2000" b="1" dirty="0" smtClean="0"/>
              <a:t> e congestione:</a:t>
            </a:r>
          </a:p>
          <a:p>
            <a:pPr algn="ctr"/>
            <a:r>
              <a:rPr lang="it-IT" sz="2000" b="1" dirty="0" smtClean="0"/>
              <a:t>Trattamento con le 5B</a:t>
            </a:r>
            <a:endParaRPr lang="it-IT" sz="2000" b="1" dirty="0"/>
          </a:p>
        </p:txBody>
      </p:sp>
      <p:sp>
        <p:nvSpPr>
          <p:cNvPr id="5" name="CasellaDiTesto 4"/>
          <p:cNvSpPr txBox="1"/>
          <p:nvPr/>
        </p:nvSpPr>
        <p:spPr>
          <a:xfrm>
            <a:off x="2936240" y="3352800"/>
            <a:ext cx="3190240" cy="1938992"/>
          </a:xfrm>
          <a:prstGeom prst="rect">
            <a:avLst/>
          </a:prstGeom>
          <a:noFill/>
        </p:spPr>
        <p:txBody>
          <a:bodyPr wrap="square" rtlCol="0">
            <a:spAutoFit/>
          </a:bodyPr>
          <a:lstStyle/>
          <a:p>
            <a:pPr marL="285750" indent="-285750">
              <a:buFont typeface="Wingdings" charset="2"/>
              <a:buChar char="u"/>
            </a:pPr>
            <a:r>
              <a:rPr lang="it-IT" sz="2400" dirty="0" smtClean="0"/>
              <a:t>Balance of </a:t>
            </a:r>
            <a:r>
              <a:rPr lang="it-IT" sz="2400" dirty="0" err="1" smtClean="0"/>
              <a:t>fluids</a:t>
            </a:r>
            <a:endParaRPr lang="it-IT" sz="2400" dirty="0" smtClean="0"/>
          </a:p>
          <a:p>
            <a:pPr marL="285750" indent="-285750">
              <a:buFont typeface="Wingdings" charset="2"/>
              <a:buChar char="u"/>
            </a:pPr>
            <a:r>
              <a:rPr lang="it-IT" sz="2400" dirty="0" smtClean="0"/>
              <a:t>Blood pressure</a:t>
            </a:r>
          </a:p>
          <a:p>
            <a:pPr marL="285750" indent="-285750">
              <a:buFont typeface="Wingdings" charset="2"/>
              <a:buChar char="u"/>
            </a:pPr>
            <a:r>
              <a:rPr lang="it-IT" sz="2400" dirty="0" err="1" smtClean="0"/>
              <a:t>Biomarkers</a:t>
            </a:r>
            <a:endParaRPr lang="it-IT" sz="2400" dirty="0" smtClean="0"/>
          </a:p>
          <a:p>
            <a:pPr marL="285750" indent="-285750">
              <a:buFont typeface="Wingdings" charset="2"/>
              <a:buChar char="u"/>
            </a:pPr>
            <a:r>
              <a:rPr lang="it-IT" sz="2400" dirty="0" err="1" smtClean="0"/>
              <a:t>Bioimpedance</a:t>
            </a:r>
            <a:endParaRPr lang="it-IT" sz="2400" dirty="0" smtClean="0"/>
          </a:p>
          <a:p>
            <a:pPr marL="285750" indent="-285750">
              <a:buFont typeface="Wingdings" charset="2"/>
              <a:buChar char="u"/>
            </a:pPr>
            <a:r>
              <a:rPr lang="it-IT" sz="2400" dirty="0" smtClean="0"/>
              <a:t>Blood volume</a:t>
            </a:r>
          </a:p>
        </p:txBody>
      </p:sp>
      <p:pic>
        <p:nvPicPr>
          <p:cNvPr id="6" name="Immagine 5"/>
          <p:cNvPicPr>
            <a:picLocks noChangeAspect="1"/>
          </p:cNvPicPr>
          <p:nvPr/>
        </p:nvPicPr>
        <p:blipFill>
          <a:blip r:embed="rId3" cstate="print"/>
          <a:stretch>
            <a:fillRect/>
          </a:stretch>
        </p:blipFill>
        <p:spPr>
          <a:xfrm>
            <a:off x="6196224" y="6415863"/>
            <a:ext cx="2867195" cy="348323"/>
          </a:xfrm>
          <a:prstGeom prst="rect">
            <a:avLst/>
          </a:prstGeom>
        </p:spPr>
      </p:pic>
    </p:spTree>
    <p:extLst>
      <p:ext uri="{BB962C8B-B14F-4D97-AF65-F5344CB8AC3E}">
        <p14:creationId xmlns:p14="http://schemas.microsoft.com/office/powerpoint/2010/main" xmlns="" val="40134387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xmlns="" val="3813118565"/>
              </p:ext>
            </p:extLst>
          </p:nvPr>
        </p:nvGraphicFramePr>
        <p:xfrm>
          <a:off x="136768" y="576384"/>
          <a:ext cx="8899770" cy="6309360"/>
        </p:xfrm>
        <a:graphic>
          <a:graphicData uri="http://schemas.openxmlformats.org/drawingml/2006/table">
            <a:tbl>
              <a:tblPr firstRow="1" bandRow="1">
                <a:tableStyleId>{5C22544A-7EE6-4342-B048-85BDC9FD1C3A}</a:tableStyleId>
              </a:tblPr>
              <a:tblGrid>
                <a:gridCol w="2966590"/>
                <a:gridCol w="2966590"/>
                <a:gridCol w="2966590"/>
              </a:tblGrid>
              <a:tr h="219222">
                <a:tc>
                  <a:txBody>
                    <a:bodyPr/>
                    <a:lstStyle/>
                    <a:p>
                      <a:pPr algn="ctr"/>
                      <a:r>
                        <a:rPr lang="it-IT" dirty="0" smtClean="0">
                          <a:solidFill>
                            <a:srgbClr val="000000"/>
                          </a:solidFill>
                        </a:rPr>
                        <a:t>Complicanze</a:t>
                      </a:r>
                      <a:endParaRPr lang="it-IT" dirty="0">
                        <a:solidFill>
                          <a:srgbClr val="000000"/>
                        </a:solidFill>
                      </a:endParaRPr>
                    </a:p>
                  </a:txBody>
                  <a:tcPr/>
                </a:tc>
                <a:tc>
                  <a:txBody>
                    <a:bodyPr/>
                    <a:lstStyle/>
                    <a:p>
                      <a:pPr algn="ctr"/>
                      <a:r>
                        <a:rPr lang="it-IT" dirty="0" smtClean="0">
                          <a:solidFill>
                            <a:srgbClr val="000000"/>
                          </a:solidFill>
                        </a:rPr>
                        <a:t>Meccanismo</a:t>
                      </a:r>
                      <a:endParaRPr lang="it-IT" dirty="0">
                        <a:solidFill>
                          <a:srgbClr val="000000"/>
                        </a:solidFill>
                      </a:endParaRPr>
                    </a:p>
                  </a:txBody>
                  <a:tcPr/>
                </a:tc>
                <a:tc>
                  <a:txBody>
                    <a:bodyPr/>
                    <a:lstStyle/>
                    <a:p>
                      <a:pPr algn="ctr"/>
                      <a:r>
                        <a:rPr lang="it-IT" dirty="0" smtClean="0">
                          <a:solidFill>
                            <a:srgbClr val="000000"/>
                          </a:solidFill>
                        </a:rPr>
                        <a:t>Conseguenze</a:t>
                      </a:r>
                      <a:endParaRPr lang="it-IT" dirty="0">
                        <a:solidFill>
                          <a:srgbClr val="000000"/>
                        </a:solidFill>
                      </a:endParaRPr>
                    </a:p>
                  </a:txBody>
                  <a:tcPr/>
                </a:tc>
              </a:tr>
              <a:tr h="357554">
                <a:tc>
                  <a:txBody>
                    <a:bodyPr/>
                    <a:lstStyle/>
                    <a:p>
                      <a:pPr algn="ctr"/>
                      <a:r>
                        <a:rPr lang="it-IT" b="1" dirty="0" smtClean="0">
                          <a:solidFill>
                            <a:srgbClr val="800000"/>
                          </a:solidFill>
                        </a:rPr>
                        <a:t>Emorragiche</a:t>
                      </a:r>
                      <a:endParaRPr lang="it-IT" b="1" dirty="0">
                        <a:solidFill>
                          <a:srgbClr val="800000"/>
                        </a:solidFill>
                      </a:endParaRPr>
                    </a:p>
                  </a:txBody>
                  <a:tcPr/>
                </a:tc>
                <a:tc>
                  <a:txBody>
                    <a:bodyPr/>
                    <a:lstStyle/>
                    <a:p>
                      <a:endParaRPr lang="it-IT" dirty="0"/>
                    </a:p>
                  </a:txBody>
                  <a:tcPr/>
                </a:tc>
                <a:tc>
                  <a:txBody>
                    <a:bodyPr/>
                    <a:lstStyle/>
                    <a:p>
                      <a:endParaRPr lang="it-IT"/>
                    </a:p>
                  </a:txBody>
                  <a:tcPr/>
                </a:tc>
              </a:tr>
              <a:tr h="1757973">
                <a:tc>
                  <a:txBody>
                    <a:bodyPr/>
                    <a:lstStyle/>
                    <a:p>
                      <a:pPr algn="ctr"/>
                      <a:r>
                        <a:rPr lang="it-IT" sz="1400" dirty="0" smtClean="0"/>
                        <a:t>Perdite ematiche dal circuito</a:t>
                      </a:r>
                    </a:p>
                    <a:p>
                      <a:pPr algn="ctr"/>
                      <a:endParaRPr lang="it-IT" sz="1400" dirty="0" smtClean="0"/>
                    </a:p>
                    <a:p>
                      <a:pPr algn="ctr"/>
                      <a:endParaRPr lang="it-IT" sz="1400" dirty="0" smtClean="0"/>
                    </a:p>
                    <a:p>
                      <a:pPr algn="ctr"/>
                      <a:r>
                        <a:rPr lang="it-IT" sz="1400" dirty="0" smtClean="0"/>
                        <a:t>Rottura del filtro</a:t>
                      </a:r>
                    </a:p>
                    <a:p>
                      <a:pPr algn="ctr"/>
                      <a:endParaRPr lang="it-IT" sz="1400" dirty="0" smtClean="0"/>
                    </a:p>
                    <a:p>
                      <a:pPr algn="ctr"/>
                      <a:r>
                        <a:rPr lang="it-IT" sz="1400" dirty="0" smtClean="0"/>
                        <a:t>Emorragie</a:t>
                      </a:r>
                    </a:p>
                    <a:p>
                      <a:pPr algn="ctr"/>
                      <a:endParaRPr lang="it-IT" sz="1400" dirty="0" smtClean="0"/>
                    </a:p>
                    <a:p>
                      <a:pPr algn="ctr"/>
                      <a:r>
                        <a:rPr lang="it-IT" sz="1400" dirty="0" err="1" smtClean="0"/>
                        <a:t>Piastrinopenia</a:t>
                      </a:r>
                      <a:r>
                        <a:rPr lang="it-IT" sz="1400" dirty="0" smtClean="0"/>
                        <a:t> </a:t>
                      </a:r>
                      <a:endParaRPr lang="it-IT" sz="1400" dirty="0"/>
                    </a:p>
                  </a:txBody>
                  <a:tcPr/>
                </a:tc>
                <a:tc>
                  <a:txBody>
                    <a:bodyPr/>
                    <a:lstStyle/>
                    <a:p>
                      <a:pPr algn="l"/>
                      <a:r>
                        <a:rPr lang="it-IT" sz="1400" dirty="0" smtClean="0"/>
                        <a:t>Disconnessione accidentale</a:t>
                      </a:r>
                      <a:r>
                        <a:rPr lang="it-IT" sz="1400" baseline="0" dirty="0" smtClean="0"/>
                        <a:t> del circuito </a:t>
                      </a:r>
                    </a:p>
                    <a:p>
                      <a:pPr algn="l"/>
                      <a:endParaRPr lang="it-IT" sz="1400" baseline="0" dirty="0" smtClean="0"/>
                    </a:p>
                    <a:p>
                      <a:pPr algn="l"/>
                      <a:endParaRPr lang="it-IT" sz="1400" baseline="0" dirty="0" smtClean="0"/>
                    </a:p>
                    <a:p>
                      <a:pPr algn="l"/>
                      <a:r>
                        <a:rPr lang="it-IT" sz="1400" baseline="0" dirty="0" smtClean="0"/>
                        <a:t>TMP eccessiva </a:t>
                      </a:r>
                    </a:p>
                    <a:p>
                      <a:pPr algn="l"/>
                      <a:endParaRPr lang="it-IT" sz="1400" baseline="0" dirty="0" smtClean="0"/>
                    </a:p>
                    <a:p>
                      <a:pPr algn="l"/>
                      <a:r>
                        <a:rPr lang="it-IT" sz="1400" baseline="0" dirty="0" smtClean="0"/>
                        <a:t>Anticoagulazione sistemica e del circuito</a:t>
                      </a:r>
                    </a:p>
                    <a:p>
                      <a:pPr algn="l"/>
                      <a:endParaRPr lang="it-IT" sz="1400" baseline="0" dirty="0" smtClean="0"/>
                    </a:p>
                    <a:p>
                      <a:pPr algn="l"/>
                      <a:r>
                        <a:rPr lang="it-IT" sz="1400" baseline="0" dirty="0" smtClean="0"/>
                        <a:t>Eparina </a:t>
                      </a:r>
                      <a:endParaRPr lang="it-IT" sz="1400" dirty="0"/>
                    </a:p>
                  </a:txBody>
                  <a:tcPr/>
                </a:tc>
                <a:tc>
                  <a:txBody>
                    <a:bodyPr/>
                    <a:lstStyle/>
                    <a:p>
                      <a:pPr algn="l"/>
                      <a:r>
                        <a:rPr lang="it-IT" sz="1400" dirty="0" smtClean="0"/>
                        <a:t>-^ rischio in caso di circuiti semplificati e con accessi venosi periferici</a:t>
                      </a:r>
                    </a:p>
                    <a:p>
                      <a:pPr algn="l"/>
                      <a:endParaRPr lang="it-IT" sz="1400" baseline="0" dirty="0" smtClean="0"/>
                    </a:p>
                    <a:p>
                      <a:pPr algn="l"/>
                      <a:r>
                        <a:rPr lang="it-IT" sz="1400" baseline="0" dirty="0" smtClean="0"/>
                        <a:t>-</a:t>
                      </a:r>
                      <a:r>
                        <a:rPr lang="it-IT" sz="1400" dirty="0" smtClean="0"/>
                        <a:t>coagulazione del circuito e perdite ematiche </a:t>
                      </a:r>
                    </a:p>
                    <a:p>
                      <a:pPr algn="l"/>
                      <a:r>
                        <a:rPr lang="it-IT" sz="1400" dirty="0" smtClean="0"/>
                        <a:t>-</a:t>
                      </a:r>
                      <a:r>
                        <a:rPr lang="it-IT" sz="1400" dirty="0" err="1" smtClean="0"/>
                        <a:t>anemizzazione</a:t>
                      </a:r>
                      <a:endParaRPr lang="it-IT" sz="1400" dirty="0" smtClean="0"/>
                    </a:p>
                    <a:p>
                      <a:pPr algn="l"/>
                      <a:endParaRPr lang="it-IT" sz="1400" dirty="0" smtClean="0"/>
                    </a:p>
                    <a:p>
                      <a:pPr algn="l"/>
                      <a:r>
                        <a:rPr lang="it-IT" sz="1400" dirty="0" smtClean="0"/>
                        <a:t>-HIT I-II, trombosi , emorragia </a:t>
                      </a:r>
                      <a:endParaRPr lang="it-IT" sz="1400" dirty="0"/>
                    </a:p>
                  </a:txBody>
                  <a:tcPr/>
                </a:tc>
              </a:tr>
              <a:tr h="357554">
                <a:tc>
                  <a:txBody>
                    <a:bodyPr/>
                    <a:lstStyle/>
                    <a:p>
                      <a:pPr algn="ctr"/>
                      <a:r>
                        <a:rPr lang="it-IT" b="1" dirty="0" smtClean="0">
                          <a:solidFill>
                            <a:srgbClr val="800000"/>
                          </a:solidFill>
                        </a:rPr>
                        <a:t>CVC-correlate </a:t>
                      </a:r>
                      <a:endParaRPr lang="it-IT" b="1" dirty="0">
                        <a:solidFill>
                          <a:srgbClr val="800000"/>
                        </a:solidFill>
                      </a:endParaRPr>
                    </a:p>
                  </a:txBody>
                  <a:tcPr/>
                </a:tc>
                <a:tc>
                  <a:txBody>
                    <a:bodyPr/>
                    <a:lstStyle/>
                    <a:p>
                      <a:endParaRPr lang="it-IT" dirty="0"/>
                    </a:p>
                  </a:txBody>
                  <a:tcPr/>
                </a:tc>
                <a:tc>
                  <a:txBody>
                    <a:bodyPr/>
                    <a:lstStyle/>
                    <a:p>
                      <a:endParaRPr lang="it-IT"/>
                    </a:p>
                  </a:txBody>
                  <a:tcPr/>
                </a:tc>
              </a:tr>
              <a:tr h="1132254">
                <a:tc>
                  <a:txBody>
                    <a:bodyPr/>
                    <a:lstStyle/>
                    <a:p>
                      <a:pPr algn="ctr"/>
                      <a:r>
                        <a:rPr lang="it-IT" sz="1400" dirty="0" smtClean="0"/>
                        <a:t>Puntura arteriosa </a:t>
                      </a:r>
                    </a:p>
                    <a:p>
                      <a:pPr algn="ctr"/>
                      <a:r>
                        <a:rPr lang="it-IT" sz="1400" dirty="0" smtClean="0"/>
                        <a:t>PNX </a:t>
                      </a:r>
                    </a:p>
                    <a:p>
                      <a:pPr algn="ctr"/>
                      <a:r>
                        <a:rPr lang="it-IT" sz="1400" dirty="0" smtClean="0"/>
                        <a:t> Infezione </a:t>
                      </a:r>
                    </a:p>
                    <a:p>
                      <a:pPr algn="ctr"/>
                      <a:r>
                        <a:rPr lang="it-IT" sz="1400" dirty="0" smtClean="0"/>
                        <a:t>Occlusione </a:t>
                      </a:r>
                      <a:r>
                        <a:rPr lang="it-IT" sz="1400" dirty="0" err="1" smtClean="0"/>
                        <a:t>cvc</a:t>
                      </a:r>
                      <a:r>
                        <a:rPr lang="it-IT" sz="1400" dirty="0" smtClean="0"/>
                        <a:t> / malfunzionamento</a:t>
                      </a:r>
                      <a:r>
                        <a:rPr lang="it-IT" sz="1400" baseline="0" dirty="0" smtClean="0"/>
                        <a:t> </a:t>
                      </a:r>
                      <a:endParaRPr lang="it-IT" sz="1400" dirty="0"/>
                    </a:p>
                  </a:txBody>
                  <a:tcPr/>
                </a:tc>
                <a:tc>
                  <a:txBody>
                    <a:bodyPr/>
                    <a:lstStyle/>
                    <a:p>
                      <a:r>
                        <a:rPr lang="it-IT" sz="1400" dirty="0" smtClean="0"/>
                        <a:t>Puntura accidentale</a:t>
                      </a:r>
                    </a:p>
                    <a:p>
                      <a:pPr algn="l"/>
                      <a:r>
                        <a:rPr lang="it-IT" sz="1400" dirty="0" smtClean="0"/>
                        <a:t>Puntura pleurica accidentale </a:t>
                      </a:r>
                    </a:p>
                    <a:p>
                      <a:r>
                        <a:rPr lang="it-IT" sz="1400" dirty="0" smtClean="0"/>
                        <a:t>Infezione all’exit-site</a:t>
                      </a:r>
                    </a:p>
                    <a:p>
                      <a:r>
                        <a:rPr lang="it-IT" sz="1400" dirty="0" err="1" smtClean="0"/>
                        <a:t>Trombizzazione</a:t>
                      </a:r>
                      <a:r>
                        <a:rPr lang="it-IT" sz="1400" dirty="0" smtClean="0"/>
                        <a:t> e collabimento del lume del CVC </a:t>
                      </a:r>
                      <a:endParaRPr lang="it-IT" sz="1400" dirty="0"/>
                    </a:p>
                  </a:txBody>
                  <a:tcPr/>
                </a:tc>
                <a:tc>
                  <a:txBody>
                    <a:bodyPr/>
                    <a:lstStyle/>
                    <a:p>
                      <a:r>
                        <a:rPr lang="it-IT" sz="1400" dirty="0" smtClean="0"/>
                        <a:t>Emorragie, ematomi, emotorace</a:t>
                      </a:r>
                    </a:p>
                    <a:p>
                      <a:r>
                        <a:rPr lang="it-IT" sz="1400" dirty="0" smtClean="0"/>
                        <a:t>Insufficienza respiratoria</a:t>
                      </a:r>
                    </a:p>
                    <a:p>
                      <a:r>
                        <a:rPr lang="it-IT" sz="1400" dirty="0" smtClean="0"/>
                        <a:t>Sepsi</a:t>
                      </a:r>
                    </a:p>
                    <a:p>
                      <a:r>
                        <a:rPr lang="it-IT" sz="1400" dirty="0" smtClean="0"/>
                        <a:t>Ricircolo, ridotta efficienza terapeutica,</a:t>
                      </a:r>
                      <a:r>
                        <a:rPr lang="it-IT" sz="1400" baseline="0" dirty="0" smtClean="0"/>
                        <a:t> ^ rischio di coagulazione del circuito </a:t>
                      </a:r>
                      <a:endParaRPr lang="it-IT" sz="1400" dirty="0"/>
                    </a:p>
                  </a:txBody>
                  <a:tcPr/>
                </a:tc>
              </a:tr>
              <a:tr h="357554">
                <a:tc>
                  <a:txBody>
                    <a:bodyPr/>
                    <a:lstStyle/>
                    <a:p>
                      <a:pPr algn="ctr"/>
                      <a:r>
                        <a:rPr lang="it-IT" b="1" dirty="0" smtClean="0">
                          <a:solidFill>
                            <a:srgbClr val="800000"/>
                          </a:solidFill>
                        </a:rPr>
                        <a:t>Emodinamiche</a:t>
                      </a:r>
                      <a:r>
                        <a:rPr lang="it-IT" dirty="0" smtClean="0">
                          <a:solidFill>
                            <a:srgbClr val="800000"/>
                          </a:solidFill>
                        </a:rPr>
                        <a:t> </a:t>
                      </a:r>
                      <a:endParaRPr lang="it-IT" dirty="0">
                        <a:solidFill>
                          <a:srgbClr val="800000"/>
                        </a:solidFill>
                      </a:endParaRPr>
                    </a:p>
                  </a:txBody>
                  <a:tcPr/>
                </a:tc>
                <a:tc>
                  <a:txBody>
                    <a:bodyPr/>
                    <a:lstStyle/>
                    <a:p>
                      <a:endParaRPr lang="it-IT"/>
                    </a:p>
                  </a:txBody>
                  <a:tcPr/>
                </a:tc>
                <a:tc>
                  <a:txBody>
                    <a:bodyPr/>
                    <a:lstStyle/>
                    <a:p>
                      <a:endParaRPr lang="it-IT"/>
                    </a:p>
                  </a:txBody>
                  <a:tcPr/>
                </a:tc>
              </a:tr>
              <a:tr h="923681">
                <a:tc>
                  <a:txBody>
                    <a:bodyPr/>
                    <a:lstStyle/>
                    <a:p>
                      <a:pPr algn="ctr"/>
                      <a:r>
                        <a:rPr lang="it-IT" sz="1400" dirty="0" smtClean="0"/>
                        <a:t>Ipotensione </a:t>
                      </a:r>
                    </a:p>
                    <a:p>
                      <a:pPr algn="ctr"/>
                      <a:endParaRPr lang="it-IT" sz="1400" dirty="0" smtClean="0"/>
                    </a:p>
                    <a:p>
                      <a:pPr algn="ctr"/>
                      <a:r>
                        <a:rPr lang="it-IT" sz="1400" dirty="0" smtClean="0"/>
                        <a:t>Peggioramento funzionale renale </a:t>
                      </a:r>
                      <a:endParaRPr lang="it-IT" sz="1400" dirty="0"/>
                    </a:p>
                  </a:txBody>
                  <a:tcPr/>
                </a:tc>
                <a:tc>
                  <a:txBody>
                    <a:bodyPr/>
                    <a:lstStyle/>
                    <a:p>
                      <a:r>
                        <a:rPr lang="it-IT" sz="1400" dirty="0" smtClean="0"/>
                        <a:t>Velocità</a:t>
                      </a:r>
                      <a:r>
                        <a:rPr lang="it-IT" sz="1400" baseline="0" dirty="0" smtClean="0"/>
                        <a:t> di UF superiore al VRR</a:t>
                      </a:r>
                    </a:p>
                    <a:p>
                      <a:endParaRPr lang="it-IT" sz="1400" baseline="0" dirty="0" smtClean="0"/>
                    </a:p>
                    <a:p>
                      <a:r>
                        <a:rPr lang="it-IT" sz="1400" baseline="0" dirty="0" smtClean="0"/>
                        <a:t>Ipotensione prolungata </a:t>
                      </a:r>
                      <a:endParaRPr lang="it-IT" sz="1400" dirty="0"/>
                    </a:p>
                  </a:txBody>
                  <a:tcPr/>
                </a:tc>
                <a:tc>
                  <a:txBody>
                    <a:bodyPr/>
                    <a:lstStyle/>
                    <a:p>
                      <a:r>
                        <a:rPr lang="it-IT" sz="1400" dirty="0" smtClean="0"/>
                        <a:t>Sincope, IRA funzionale , shock</a:t>
                      </a:r>
                    </a:p>
                    <a:p>
                      <a:endParaRPr lang="it-IT" sz="1400" dirty="0" smtClean="0"/>
                    </a:p>
                    <a:p>
                      <a:r>
                        <a:rPr lang="it-IT" sz="1400" dirty="0" smtClean="0"/>
                        <a:t>Oliguria post-UF </a:t>
                      </a:r>
                    </a:p>
                    <a:p>
                      <a:r>
                        <a:rPr lang="it-IT" sz="1400" dirty="0" smtClean="0"/>
                        <a:t>Dialisi cronica </a:t>
                      </a:r>
                      <a:endParaRPr lang="it-IT" sz="1400" dirty="0"/>
                    </a:p>
                  </a:txBody>
                  <a:tcPr/>
                </a:tc>
              </a:tr>
              <a:tr h="575210">
                <a:tc>
                  <a:txBody>
                    <a:bodyPr/>
                    <a:lstStyle/>
                    <a:p>
                      <a:pPr algn="ctr"/>
                      <a:r>
                        <a:rPr lang="it-IT" b="1" dirty="0" smtClean="0">
                          <a:solidFill>
                            <a:srgbClr val="800000"/>
                          </a:solidFill>
                        </a:rPr>
                        <a:t>Tecniche </a:t>
                      </a:r>
                      <a:endParaRPr lang="it-IT" b="1" dirty="0">
                        <a:solidFill>
                          <a:srgbClr val="800000"/>
                        </a:solidFill>
                      </a:endParaRPr>
                    </a:p>
                  </a:txBody>
                  <a:tcPr/>
                </a:tc>
                <a:tc>
                  <a:txBody>
                    <a:bodyPr/>
                    <a:lstStyle/>
                    <a:p>
                      <a:pPr algn="l"/>
                      <a:r>
                        <a:rPr lang="it-IT" sz="1400" dirty="0" err="1" smtClean="0"/>
                        <a:t>Bio</a:t>
                      </a:r>
                      <a:r>
                        <a:rPr lang="it-IT" sz="1400" dirty="0" smtClean="0"/>
                        <a:t>-incompatibilità</a:t>
                      </a:r>
                    </a:p>
                    <a:p>
                      <a:pPr algn="l"/>
                      <a:r>
                        <a:rPr lang="it-IT" sz="1400" dirty="0" smtClean="0"/>
                        <a:t> reazioni allergiche</a:t>
                      </a:r>
                    </a:p>
                    <a:p>
                      <a:pPr algn="l"/>
                      <a:r>
                        <a:rPr lang="it-IT" sz="1400" dirty="0" smtClean="0"/>
                        <a:t> attivazione emostasi</a:t>
                      </a:r>
                      <a:endParaRPr lang="it-IT" sz="1400" dirty="0"/>
                    </a:p>
                  </a:txBody>
                  <a:tcPr/>
                </a:tc>
                <a:tc>
                  <a:txBody>
                    <a:bodyPr/>
                    <a:lstStyle/>
                    <a:p>
                      <a:r>
                        <a:rPr lang="it-IT" sz="1400" dirty="0" smtClean="0"/>
                        <a:t>ipossiemia,</a:t>
                      </a:r>
                      <a:r>
                        <a:rPr lang="it-IT" sz="1400" baseline="0" dirty="0"/>
                        <a:t> </a:t>
                      </a:r>
                      <a:r>
                        <a:rPr lang="it-IT" sz="1400" baseline="0" dirty="0" smtClean="0"/>
                        <a:t>infiammazione sistemica, </a:t>
                      </a:r>
                      <a:r>
                        <a:rPr lang="it-IT" sz="1400" baseline="0" dirty="0" err="1" smtClean="0"/>
                        <a:t>anemizzazione</a:t>
                      </a:r>
                      <a:r>
                        <a:rPr lang="it-IT" sz="1400" baseline="0" dirty="0" smtClean="0"/>
                        <a:t> </a:t>
                      </a:r>
                      <a:endParaRPr lang="it-IT" sz="1400" dirty="0" smtClean="0"/>
                    </a:p>
                  </a:txBody>
                  <a:tcPr/>
                </a:tc>
              </a:tr>
            </a:tbl>
          </a:graphicData>
        </a:graphic>
      </p:graphicFrame>
      <p:sp>
        <p:nvSpPr>
          <p:cNvPr id="3" name="Titolo 1"/>
          <p:cNvSpPr txBox="1">
            <a:spLocks/>
          </p:cNvSpPr>
          <p:nvPr/>
        </p:nvSpPr>
        <p:spPr>
          <a:xfrm>
            <a:off x="2852614" y="48109"/>
            <a:ext cx="4103078" cy="577313"/>
          </a:xfrm>
          <a:prstGeom prst="rect">
            <a:avLst/>
          </a:prstGeom>
        </p:spPr>
        <p:txBody>
          <a:bodyPr>
            <a:normAutofit fontScale="90000" lnSpcReduction="10000"/>
          </a:bodyPr>
          <a:lst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a:lstStyle>
          <a:p>
            <a:r>
              <a:rPr lang="it-IT" dirty="0" smtClean="0">
                <a:solidFill>
                  <a:schemeClr val="tx1"/>
                </a:solidFill>
              </a:rPr>
              <a:t>Complicanze dell’ultrafiltrazione isolata</a:t>
            </a:r>
            <a:endParaRPr lang="it-IT" dirty="0">
              <a:solidFill>
                <a:schemeClr val="tx1"/>
              </a:solidFill>
            </a:endParaRPr>
          </a:p>
        </p:txBody>
      </p:sp>
      <p:sp>
        <p:nvSpPr>
          <p:cNvPr id="4" name="CasellaDiTesto 3"/>
          <p:cNvSpPr txBox="1"/>
          <p:nvPr/>
        </p:nvSpPr>
        <p:spPr>
          <a:xfrm>
            <a:off x="136768" y="330163"/>
            <a:ext cx="3067540" cy="246221"/>
          </a:xfrm>
          <a:prstGeom prst="rect">
            <a:avLst/>
          </a:prstGeom>
          <a:noFill/>
        </p:spPr>
        <p:txBody>
          <a:bodyPr wrap="square" rtlCol="0">
            <a:spAutoFit/>
          </a:bodyPr>
          <a:lstStyle/>
          <a:p>
            <a:r>
              <a:rPr lang="it-IT" sz="1000" dirty="0" smtClean="0"/>
              <a:t>Adattato da </a:t>
            </a:r>
            <a:r>
              <a:rPr lang="it-IT" sz="1000" dirty="0" err="1" smtClean="0"/>
              <a:t>G.Ital</a:t>
            </a:r>
            <a:r>
              <a:rPr lang="it-IT" sz="1000" dirty="0" smtClean="0"/>
              <a:t>. </a:t>
            </a:r>
            <a:r>
              <a:rPr lang="it-IT" sz="1000" dirty="0" err="1" smtClean="0"/>
              <a:t>Nefrol</a:t>
            </a:r>
            <a:r>
              <a:rPr lang="it-IT" sz="1000" dirty="0" smtClean="0"/>
              <a:t> 2012; 29 (5):548-562</a:t>
            </a:r>
            <a:endParaRPr lang="it-IT" sz="1000" dirty="0"/>
          </a:p>
        </p:txBody>
      </p:sp>
    </p:spTree>
    <p:extLst>
      <p:ext uri="{BB962C8B-B14F-4D97-AF65-F5344CB8AC3E}">
        <p14:creationId xmlns:p14="http://schemas.microsoft.com/office/powerpoint/2010/main" xmlns="" val="11061872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04103" y="760129"/>
            <a:ext cx="8407388" cy="3539430"/>
          </a:xfrm>
          <a:prstGeom prst="rect">
            <a:avLst/>
          </a:prstGeom>
        </p:spPr>
        <p:txBody>
          <a:bodyPr wrap="square">
            <a:spAutoFit/>
          </a:bodyPr>
          <a:lstStyle/>
          <a:p>
            <a:pPr marL="285750" indent="-285750">
              <a:buFont typeface="Wingdings" charset="2"/>
              <a:buChar char="u"/>
            </a:pPr>
            <a:r>
              <a:rPr lang="it-IT" sz="3200" dirty="0" err="1">
                <a:solidFill>
                  <a:srgbClr val="FFFF00"/>
                </a:solidFill>
              </a:rPr>
              <a:t>perchè</a:t>
            </a:r>
            <a:r>
              <a:rPr lang="it-IT" sz="3200" dirty="0">
                <a:solidFill>
                  <a:srgbClr val="FFFF00"/>
                </a:solidFill>
              </a:rPr>
              <a:t> si utilizza la ultrafiltrazione nello </a:t>
            </a:r>
            <a:r>
              <a:rPr lang="it-IT" sz="3200" dirty="0" smtClean="0">
                <a:solidFill>
                  <a:srgbClr val="FFFF00"/>
                </a:solidFill>
              </a:rPr>
              <a:t>SC acuto</a:t>
            </a:r>
            <a:endParaRPr lang="it-IT" sz="3200" dirty="0" smtClean="0">
              <a:solidFill>
                <a:srgbClr val="FFFF00"/>
              </a:solidFill>
            </a:endParaRPr>
          </a:p>
          <a:p>
            <a:r>
              <a:rPr lang="it-IT" sz="3200" dirty="0" smtClean="0">
                <a:solidFill>
                  <a:srgbClr val="7F7F7F"/>
                </a:solidFill>
              </a:rPr>
              <a:t> </a:t>
            </a:r>
          </a:p>
          <a:p>
            <a:pPr marL="285750" indent="-285750">
              <a:buFont typeface="Wingdings" charset="2"/>
              <a:buChar char="u"/>
            </a:pPr>
            <a:r>
              <a:rPr lang="it-IT" sz="3200" dirty="0" smtClean="0">
                <a:solidFill>
                  <a:srgbClr val="7F7F7F"/>
                </a:solidFill>
              </a:rPr>
              <a:t> </a:t>
            </a:r>
            <a:r>
              <a:rPr lang="it-IT" sz="3200" dirty="0">
                <a:solidFill>
                  <a:schemeClr val="tx1">
                    <a:lumMod val="50000"/>
                  </a:schemeClr>
                </a:solidFill>
              </a:rPr>
              <a:t>quando si </a:t>
            </a:r>
            <a:r>
              <a:rPr lang="it-IT" sz="3200" dirty="0" smtClean="0">
                <a:solidFill>
                  <a:schemeClr val="tx1">
                    <a:lumMod val="50000"/>
                  </a:schemeClr>
                </a:solidFill>
              </a:rPr>
              <a:t>utilizza</a:t>
            </a:r>
          </a:p>
          <a:p>
            <a:pPr marL="285750" indent="-285750">
              <a:buFont typeface="Wingdings" charset="2"/>
              <a:buChar char="u"/>
            </a:pPr>
            <a:endParaRPr lang="it-IT" sz="3200" dirty="0">
              <a:solidFill>
                <a:schemeClr val="tx1">
                  <a:lumMod val="50000"/>
                </a:schemeClr>
              </a:solidFill>
            </a:endParaRPr>
          </a:p>
          <a:p>
            <a:pPr marL="285750" indent="-285750">
              <a:buFont typeface="Wingdings" charset="2"/>
              <a:buChar char="u"/>
            </a:pPr>
            <a:r>
              <a:rPr lang="it-IT" sz="3200" dirty="0" smtClean="0">
                <a:solidFill>
                  <a:schemeClr val="tx1">
                    <a:lumMod val="50000"/>
                  </a:schemeClr>
                </a:solidFill>
              </a:rPr>
              <a:t> </a:t>
            </a:r>
            <a:r>
              <a:rPr lang="it-IT" sz="3200" dirty="0">
                <a:solidFill>
                  <a:schemeClr val="tx1">
                    <a:lumMod val="50000"/>
                  </a:schemeClr>
                </a:solidFill>
              </a:rPr>
              <a:t>come si </a:t>
            </a:r>
            <a:r>
              <a:rPr lang="it-IT" sz="3200" dirty="0" smtClean="0">
                <a:solidFill>
                  <a:schemeClr val="tx1">
                    <a:lumMod val="50000"/>
                  </a:schemeClr>
                </a:solidFill>
              </a:rPr>
              <a:t>utilizza</a:t>
            </a:r>
          </a:p>
          <a:p>
            <a:pPr marL="285750" indent="-285750">
              <a:buFont typeface="Wingdings" charset="2"/>
              <a:buChar char="u"/>
            </a:pPr>
            <a:endParaRPr lang="it-IT" sz="3200" dirty="0">
              <a:solidFill>
                <a:schemeClr val="tx1">
                  <a:lumMod val="50000"/>
                </a:schemeClr>
              </a:solidFill>
            </a:endParaRPr>
          </a:p>
          <a:p>
            <a:pPr marL="285750" indent="-285750">
              <a:buFont typeface="Wingdings" charset="2"/>
              <a:buChar char="u"/>
            </a:pPr>
            <a:r>
              <a:rPr lang="it-IT" sz="3200" dirty="0" smtClean="0">
                <a:solidFill>
                  <a:schemeClr val="tx1">
                    <a:lumMod val="50000"/>
                  </a:schemeClr>
                </a:solidFill>
              </a:rPr>
              <a:t> </a:t>
            </a:r>
            <a:r>
              <a:rPr lang="it-IT" sz="3200" dirty="0">
                <a:solidFill>
                  <a:schemeClr val="tx1">
                    <a:lumMod val="50000"/>
                  </a:schemeClr>
                </a:solidFill>
              </a:rPr>
              <a:t>quali risultati e indicatori di intervento </a:t>
            </a:r>
          </a:p>
        </p:txBody>
      </p:sp>
    </p:spTree>
    <p:extLst>
      <p:ext uri="{BB962C8B-B14F-4D97-AF65-F5344CB8AC3E}">
        <p14:creationId xmlns:p14="http://schemas.microsoft.com/office/powerpoint/2010/main" xmlns="" val="12841971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Possibili controindicazioni alla ultrafiltrazione isolata in soggetti con HF</a:t>
            </a:r>
            <a:endParaRPr lang="it-IT" dirty="0"/>
          </a:p>
        </p:txBody>
      </p:sp>
      <p:sp>
        <p:nvSpPr>
          <p:cNvPr id="4" name="CasellaDiTesto 3"/>
          <p:cNvSpPr txBox="1"/>
          <p:nvPr/>
        </p:nvSpPr>
        <p:spPr>
          <a:xfrm>
            <a:off x="883920" y="2733040"/>
            <a:ext cx="5994400" cy="2862322"/>
          </a:xfrm>
          <a:prstGeom prst="rect">
            <a:avLst/>
          </a:prstGeom>
          <a:noFill/>
        </p:spPr>
        <p:txBody>
          <a:bodyPr wrap="square" rtlCol="0">
            <a:spAutoFit/>
          </a:bodyPr>
          <a:lstStyle/>
          <a:p>
            <a:pPr marL="342900" indent="-342900">
              <a:buFont typeface="Wingdings" charset="2"/>
              <a:buChar char="Ø"/>
            </a:pPr>
            <a:r>
              <a:rPr lang="it-IT" sz="2400" dirty="0" smtClean="0"/>
              <a:t>Pazienti responsivi alla terapia diuretica</a:t>
            </a:r>
          </a:p>
          <a:p>
            <a:pPr marL="342900" indent="-342900">
              <a:buFont typeface="Wingdings" charset="2"/>
              <a:buChar char="Ø"/>
            </a:pPr>
            <a:r>
              <a:rPr lang="it-IT" sz="2400" dirty="0" smtClean="0"/>
              <a:t>Inadeguato accesso venoso</a:t>
            </a:r>
          </a:p>
          <a:p>
            <a:pPr marL="342900" indent="-342900">
              <a:buFont typeface="Wingdings" charset="2"/>
              <a:buChar char="Ø"/>
            </a:pPr>
            <a:r>
              <a:rPr lang="it-IT" sz="2400" dirty="0" smtClean="0"/>
              <a:t>Ipotensione</a:t>
            </a:r>
          </a:p>
          <a:p>
            <a:pPr marL="342900" indent="-342900">
              <a:buFont typeface="Wingdings" charset="2"/>
              <a:buChar char="Ø"/>
            </a:pPr>
            <a:r>
              <a:rPr lang="it-IT" sz="2400" dirty="0" smtClean="0"/>
              <a:t>Stati di </a:t>
            </a:r>
            <a:r>
              <a:rPr lang="it-IT" sz="2400" dirty="0" err="1" smtClean="0"/>
              <a:t>Ipercoagulabilità</a:t>
            </a:r>
            <a:endParaRPr lang="it-IT" sz="2400" dirty="0" smtClean="0"/>
          </a:p>
          <a:p>
            <a:pPr marL="342900" indent="-342900">
              <a:buFont typeface="Wingdings" charset="2"/>
              <a:buChar char="Ø"/>
            </a:pPr>
            <a:r>
              <a:rPr lang="it-IT" sz="2400" dirty="0" smtClean="0"/>
              <a:t>Malattia renale cronica allo stadio finale &gt; indicazione a dialisi</a:t>
            </a:r>
          </a:p>
          <a:p>
            <a:endParaRPr lang="it-IT" dirty="0" smtClean="0"/>
          </a:p>
          <a:p>
            <a:endParaRPr lang="it-IT" dirty="0"/>
          </a:p>
        </p:txBody>
      </p:sp>
    </p:spTree>
    <p:extLst>
      <p:ext uri="{BB962C8B-B14F-4D97-AF65-F5344CB8AC3E}">
        <p14:creationId xmlns:p14="http://schemas.microsoft.com/office/powerpoint/2010/main" xmlns="" val="10649546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49938" y="603088"/>
            <a:ext cx="4024091" cy="701040"/>
          </a:xfrm>
        </p:spPr>
        <p:txBody>
          <a:bodyPr>
            <a:normAutofit fontScale="90000"/>
          </a:bodyPr>
          <a:lstStyle/>
          <a:p>
            <a:r>
              <a:rPr lang="it-IT" dirty="0" smtClean="0"/>
              <a:t>La Ultrafiltrazione intracorporea  peritoneale       nell’</a:t>
            </a:r>
            <a:r>
              <a:rPr lang="it-IT" dirty="0"/>
              <a:t> </a:t>
            </a:r>
            <a:r>
              <a:rPr lang="it-IT" dirty="0" err="1" smtClean="0"/>
              <a:t>hf</a:t>
            </a:r>
            <a:endParaRPr lang="it-IT" dirty="0"/>
          </a:p>
        </p:txBody>
      </p:sp>
      <p:pic>
        <p:nvPicPr>
          <p:cNvPr id="3" name="Immagine 2" descr="slide_34.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99065" y="1491705"/>
            <a:ext cx="6628183" cy="5291958"/>
          </a:xfrm>
          <a:prstGeom prst="rect">
            <a:avLst/>
          </a:prstGeom>
        </p:spPr>
      </p:pic>
      <p:sp>
        <p:nvSpPr>
          <p:cNvPr id="5" name="Arrotonda singolo angolo rettangolo 4"/>
          <p:cNvSpPr/>
          <p:nvPr/>
        </p:nvSpPr>
        <p:spPr>
          <a:xfrm>
            <a:off x="1038117" y="1390908"/>
            <a:ext cx="1773871" cy="524242"/>
          </a:xfrm>
          <a:prstGeom prst="round1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Schematizzazione dialisi peritoneale </a:t>
            </a:r>
            <a:endParaRPr lang="it-IT" dirty="0"/>
          </a:p>
        </p:txBody>
      </p:sp>
      <p:sp>
        <p:nvSpPr>
          <p:cNvPr id="7" name="CasellaDiTesto 6"/>
          <p:cNvSpPr txBox="1"/>
          <p:nvPr/>
        </p:nvSpPr>
        <p:spPr>
          <a:xfrm>
            <a:off x="6574029" y="2842485"/>
            <a:ext cx="1269930" cy="553998"/>
          </a:xfrm>
          <a:prstGeom prst="rect">
            <a:avLst/>
          </a:prstGeom>
          <a:noFill/>
        </p:spPr>
        <p:txBody>
          <a:bodyPr wrap="square" rtlCol="0">
            <a:spAutoFit/>
          </a:bodyPr>
          <a:lstStyle/>
          <a:p>
            <a:pPr algn="ctr"/>
            <a:r>
              <a:rPr lang="it-IT" sz="1000" b="1" dirty="0" smtClean="0"/>
              <a:t>=</a:t>
            </a:r>
          </a:p>
          <a:p>
            <a:pPr algn="ctr"/>
            <a:r>
              <a:rPr lang="it-IT" sz="1000" b="1" dirty="0" smtClean="0"/>
              <a:t>membrana semipermeabile </a:t>
            </a:r>
            <a:endParaRPr lang="it-IT" sz="1000" b="1" dirty="0"/>
          </a:p>
        </p:txBody>
      </p:sp>
    </p:spTree>
    <p:extLst>
      <p:ext uri="{BB962C8B-B14F-4D97-AF65-F5344CB8AC3E}">
        <p14:creationId xmlns:p14="http://schemas.microsoft.com/office/powerpoint/2010/main" xmlns="" val="7179501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4600" y="520277"/>
            <a:ext cx="4114800" cy="701040"/>
          </a:xfrm>
        </p:spPr>
        <p:txBody>
          <a:bodyPr/>
          <a:lstStyle/>
          <a:p>
            <a:r>
              <a:rPr lang="it-IT" dirty="0" smtClean="0"/>
              <a:t>La ultrafiltrazione  peritoneale       nell’</a:t>
            </a:r>
            <a:r>
              <a:rPr lang="it-IT" dirty="0"/>
              <a:t> </a:t>
            </a:r>
            <a:r>
              <a:rPr lang="it-IT" dirty="0" err="1" smtClean="0"/>
              <a:t>hf</a:t>
            </a:r>
            <a:endParaRPr lang="it-IT" dirty="0"/>
          </a:p>
        </p:txBody>
      </p:sp>
      <p:pic>
        <p:nvPicPr>
          <p:cNvPr id="4" name="Immagine 3"/>
          <p:cNvPicPr>
            <a:picLocks noChangeAspect="1"/>
          </p:cNvPicPr>
          <p:nvPr/>
        </p:nvPicPr>
        <p:blipFill>
          <a:blip r:embed="rId3" cstate="print"/>
          <a:stretch>
            <a:fillRect/>
          </a:stretch>
        </p:blipFill>
        <p:spPr>
          <a:xfrm>
            <a:off x="0" y="1338190"/>
            <a:ext cx="9144000" cy="4062912"/>
          </a:xfrm>
          <a:prstGeom prst="rect">
            <a:avLst/>
          </a:prstGeom>
        </p:spPr>
      </p:pic>
      <p:sp>
        <p:nvSpPr>
          <p:cNvPr id="6" name="CasellaDiTesto 5"/>
          <p:cNvSpPr txBox="1"/>
          <p:nvPr/>
        </p:nvSpPr>
        <p:spPr>
          <a:xfrm>
            <a:off x="372916" y="5449832"/>
            <a:ext cx="8042890" cy="923330"/>
          </a:xfrm>
          <a:prstGeom prst="rect">
            <a:avLst/>
          </a:prstGeom>
          <a:noFill/>
        </p:spPr>
        <p:txBody>
          <a:bodyPr wrap="square" rtlCol="0">
            <a:spAutoFit/>
          </a:bodyPr>
          <a:lstStyle/>
          <a:p>
            <a:pPr algn="ctr"/>
            <a:r>
              <a:rPr lang="en-US" dirty="0" smtClean="0">
                <a:latin typeface="Apple Chancery"/>
                <a:cs typeface="Apple Chancery"/>
              </a:rPr>
              <a:t>Position statement del </a:t>
            </a:r>
            <a:r>
              <a:rPr lang="en-US" dirty="0" err="1" smtClean="0">
                <a:latin typeface="Apple Chancery"/>
                <a:cs typeface="Apple Chancery"/>
              </a:rPr>
              <a:t>Gruppo</a:t>
            </a:r>
            <a:r>
              <a:rPr lang="en-US" dirty="0" smtClean="0">
                <a:latin typeface="Apple Chancery"/>
                <a:cs typeface="Apple Chancery"/>
              </a:rPr>
              <a:t> di Studio </a:t>
            </a:r>
            <a:r>
              <a:rPr lang="en-US" dirty="0" err="1" smtClean="0">
                <a:latin typeface="Apple Chancery"/>
                <a:cs typeface="Apple Chancery"/>
              </a:rPr>
              <a:t>Dialisi</a:t>
            </a:r>
            <a:r>
              <a:rPr lang="en-US" dirty="0" smtClean="0">
                <a:latin typeface="Apple Chancery"/>
                <a:cs typeface="Apple Chancery"/>
              </a:rPr>
              <a:t> </a:t>
            </a:r>
            <a:r>
              <a:rPr lang="en-US" dirty="0" err="1" smtClean="0">
                <a:latin typeface="Apple Chancery"/>
                <a:cs typeface="Apple Chancery"/>
              </a:rPr>
              <a:t>Peritoneale</a:t>
            </a:r>
            <a:r>
              <a:rPr lang="en-US" dirty="0" smtClean="0">
                <a:latin typeface="Apple Chancery"/>
                <a:cs typeface="Apple Chancery"/>
              </a:rPr>
              <a:t> S.I.N.</a:t>
            </a:r>
          </a:p>
          <a:p>
            <a:pPr marL="285750" indent="-285750">
              <a:buFont typeface="Wingdings" charset="2"/>
              <a:buChar char="q"/>
            </a:pPr>
            <a:r>
              <a:rPr lang="en-US" dirty="0" smtClean="0"/>
              <a:t>stage </a:t>
            </a:r>
            <a:r>
              <a:rPr lang="en-US" dirty="0"/>
              <a:t>D decompensated heart failure (ACC/AHA </a:t>
            </a:r>
            <a:r>
              <a:rPr lang="en-US" dirty="0" smtClean="0"/>
              <a:t>classification)</a:t>
            </a:r>
          </a:p>
          <a:p>
            <a:pPr marL="285750" indent="-285750">
              <a:buFont typeface="Wingdings" charset="2"/>
              <a:buChar char="q"/>
            </a:pPr>
            <a:r>
              <a:rPr lang="en-US" dirty="0" smtClean="0"/>
              <a:t>chronic </a:t>
            </a:r>
            <a:r>
              <a:rPr lang="en-US" dirty="0"/>
              <a:t>renal failure (estimated glomerular filtration rate &lt;50 ml/min per 1.73 </a:t>
            </a:r>
            <a:r>
              <a:rPr lang="en-US" dirty="0" smtClean="0"/>
              <a:t>m2)</a:t>
            </a:r>
          </a:p>
        </p:txBody>
      </p:sp>
      <p:sp>
        <p:nvSpPr>
          <p:cNvPr id="7" name="CasellaDiTesto 6"/>
          <p:cNvSpPr txBox="1"/>
          <p:nvPr/>
        </p:nvSpPr>
        <p:spPr>
          <a:xfrm>
            <a:off x="2217338" y="6417561"/>
            <a:ext cx="4182706" cy="369332"/>
          </a:xfrm>
          <a:prstGeom prst="rect">
            <a:avLst/>
          </a:prstGeom>
          <a:noFill/>
        </p:spPr>
        <p:txBody>
          <a:bodyPr wrap="square" rtlCol="0">
            <a:spAutoFit/>
          </a:bodyPr>
          <a:lstStyle/>
          <a:p>
            <a:pPr algn="ctr"/>
            <a:r>
              <a:rPr lang="it-IT" dirty="0" smtClean="0">
                <a:solidFill>
                  <a:srgbClr val="FFFF00"/>
                </a:solidFill>
                <a:latin typeface="Apple Chancery"/>
                <a:cs typeface="Apple Chancery"/>
              </a:rPr>
              <a:t>Attualmente non utilizzata in acuto </a:t>
            </a:r>
            <a:endParaRPr lang="it-IT" dirty="0">
              <a:solidFill>
                <a:srgbClr val="FFFF00"/>
              </a:solidFill>
              <a:latin typeface="Apple Chancery"/>
              <a:cs typeface="Apple Chancery"/>
            </a:endParaRPr>
          </a:p>
        </p:txBody>
      </p:sp>
    </p:spTree>
    <p:extLst>
      <p:ext uri="{BB962C8B-B14F-4D97-AF65-F5344CB8AC3E}">
        <p14:creationId xmlns:p14="http://schemas.microsoft.com/office/powerpoint/2010/main" xmlns="" val="24493852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04103" y="760129"/>
            <a:ext cx="7774142" cy="3539430"/>
          </a:xfrm>
          <a:prstGeom prst="rect">
            <a:avLst/>
          </a:prstGeom>
        </p:spPr>
        <p:txBody>
          <a:bodyPr wrap="square">
            <a:spAutoFit/>
          </a:bodyPr>
          <a:lstStyle/>
          <a:p>
            <a:pPr marL="285750" indent="-285750">
              <a:buFont typeface="Wingdings" charset="2"/>
              <a:buChar char="u"/>
            </a:pPr>
            <a:r>
              <a:rPr lang="it-IT" sz="3200" dirty="0" err="1">
                <a:solidFill>
                  <a:srgbClr val="7F7F7F"/>
                </a:solidFill>
              </a:rPr>
              <a:t>perchè</a:t>
            </a:r>
            <a:r>
              <a:rPr lang="it-IT" sz="3200" dirty="0">
                <a:solidFill>
                  <a:srgbClr val="7F7F7F"/>
                </a:solidFill>
              </a:rPr>
              <a:t> si utilizza la ultrafiltrazione nello </a:t>
            </a:r>
            <a:r>
              <a:rPr lang="it-IT" sz="3200" dirty="0" smtClean="0">
                <a:solidFill>
                  <a:srgbClr val="7F7F7F"/>
                </a:solidFill>
              </a:rPr>
              <a:t>SCC</a:t>
            </a:r>
          </a:p>
          <a:p>
            <a:r>
              <a:rPr lang="it-IT" sz="3200" dirty="0" smtClean="0">
                <a:solidFill>
                  <a:srgbClr val="7F7F7F"/>
                </a:solidFill>
              </a:rPr>
              <a:t> </a:t>
            </a:r>
          </a:p>
          <a:p>
            <a:pPr marL="285750" indent="-285750">
              <a:buFont typeface="Wingdings" charset="2"/>
              <a:buChar char="u"/>
            </a:pPr>
            <a:r>
              <a:rPr lang="it-IT" sz="3200" dirty="0" smtClean="0">
                <a:solidFill>
                  <a:srgbClr val="7F7F7F"/>
                </a:solidFill>
              </a:rPr>
              <a:t> </a:t>
            </a:r>
            <a:r>
              <a:rPr lang="it-IT" sz="3200" dirty="0">
                <a:solidFill>
                  <a:srgbClr val="7F7F7F"/>
                </a:solidFill>
              </a:rPr>
              <a:t>quando si </a:t>
            </a:r>
            <a:r>
              <a:rPr lang="it-IT" sz="3200" dirty="0" smtClean="0">
                <a:solidFill>
                  <a:srgbClr val="7F7F7F"/>
                </a:solidFill>
              </a:rPr>
              <a:t>utilizza</a:t>
            </a:r>
          </a:p>
          <a:p>
            <a:pPr marL="285750" indent="-285750">
              <a:buFont typeface="Wingdings" charset="2"/>
              <a:buChar char="u"/>
            </a:pPr>
            <a:endParaRPr lang="it-IT" sz="3200" dirty="0">
              <a:solidFill>
                <a:srgbClr val="7F7F7F"/>
              </a:solidFill>
            </a:endParaRPr>
          </a:p>
          <a:p>
            <a:pPr marL="285750" indent="-285750">
              <a:buFont typeface="Wingdings" charset="2"/>
              <a:buChar char="u"/>
            </a:pPr>
            <a:r>
              <a:rPr lang="it-IT" sz="3200" dirty="0" smtClean="0">
                <a:solidFill>
                  <a:srgbClr val="7F7F7F"/>
                </a:solidFill>
              </a:rPr>
              <a:t> </a:t>
            </a:r>
            <a:r>
              <a:rPr lang="it-IT" sz="3200" dirty="0">
                <a:solidFill>
                  <a:srgbClr val="7F7F7F"/>
                </a:solidFill>
              </a:rPr>
              <a:t>come si </a:t>
            </a:r>
            <a:r>
              <a:rPr lang="it-IT" sz="3200" dirty="0" smtClean="0">
                <a:solidFill>
                  <a:srgbClr val="7F7F7F"/>
                </a:solidFill>
              </a:rPr>
              <a:t>utilizza</a:t>
            </a:r>
          </a:p>
          <a:p>
            <a:pPr marL="285750" indent="-285750">
              <a:buFont typeface="Wingdings" charset="2"/>
              <a:buChar char="u"/>
            </a:pPr>
            <a:endParaRPr lang="it-IT" sz="3200" dirty="0"/>
          </a:p>
          <a:p>
            <a:pPr marL="285750" indent="-285750">
              <a:buFont typeface="Wingdings" charset="2"/>
              <a:buChar char="u"/>
            </a:pPr>
            <a:r>
              <a:rPr lang="it-IT" sz="3200" dirty="0" smtClean="0"/>
              <a:t> </a:t>
            </a:r>
            <a:r>
              <a:rPr lang="it-IT" sz="3200" b="1" dirty="0">
                <a:solidFill>
                  <a:srgbClr val="FFFF00"/>
                </a:solidFill>
              </a:rPr>
              <a:t>quali risultati e indicatori di intervento </a:t>
            </a:r>
          </a:p>
        </p:txBody>
      </p:sp>
    </p:spTree>
    <p:extLst>
      <p:ext uri="{BB962C8B-B14F-4D97-AF65-F5344CB8AC3E}">
        <p14:creationId xmlns:p14="http://schemas.microsoft.com/office/powerpoint/2010/main" xmlns="" val="26953956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4600" y="479265"/>
            <a:ext cx="4114800" cy="701040"/>
          </a:xfrm>
        </p:spPr>
        <p:txBody>
          <a:bodyPr>
            <a:normAutofit fontScale="90000"/>
          </a:bodyPr>
          <a:lstStyle/>
          <a:p>
            <a:r>
              <a:rPr lang="it-IT" dirty="0" smtClean="0"/>
              <a:t>Trials randomizzati controllati su UF versus diuretici </a:t>
            </a:r>
            <a:endParaRPr lang="it-IT" dirty="0"/>
          </a:p>
        </p:txBody>
      </p:sp>
      <p:pic>
        <p:nvPicPr>
          <p:cNvPr id="3" name="Immagine 2"/>
          <p:cNvPicPr>
            <a:picLocks noChangeAspect="1"/>
          </p:cNvPicPr>
          <p:nvPr/>
        </p:nvPicPr>
        <p:blipFill>
          <a:blip r:embed="rId2" cstate="print"/>
          <a:stretch>
            <a:fillRect/>
          </a:stretch>
        </p:blipFill>
        <p:spPr>
          <a:xfrm>
            <a:off x="67350" y="1276524"/>
            <a:ext cx="8928719" cy="5288713"/>
          </a:xfrm>
          <a:prstGeom prst="rect">
            <a:avLst/>
          </a:prstGeom>
        </p:spPr>
      </p:pic>
      <p:pic>
        <p:nvPicPr>
          <p:cNvPr id="5" name="Immagine 4"/>
          <p:cNvPicPr>
            <a:picLocks noChangeAspect="1"/>
          </p:cNvPicPr>
          <p:nvPr/>
        </p:nvPicPr>
        <p:blipFill>
          <a:blip r:embed="rId3" cstate="print"/>
          <a:stretch>
            <a:fillRect/>
          </a:stretch>
        </p:blipFill>
        <p:spPr>
          <a:xfrm rot="16200000">
            <a:off x="2198433" y="4434149"/>
            <a:ext cx="286580" cy="4548745"/>
          </a:xfrm>
          <a:prstGeom prst="rect">
            <a:avLst/>
          </a:prstGeom>
        </p:spPr>
      </p:pic>
      <p:sp>
        <p:nvSpPr>
          <p:cNvPr id="6" name="CasellaDiTesto 5"/>
          <p:cNvSpPr txBox="1"/>
          <p:nvPr/>
        </p:nvSpPr>
        <p:spPr>
          <a:xfrm>
            <a:off x="230915" y="2561396"/>
            <a:ext cx="490695" cy="246221"/>
          </a:xfrm>
          <a:prstGeom prst="rect">
            <a:avLst/>
          </a:prstGeom>
          <a:noFill/>
        </p:spPr>
        <p:txBody>
          <a:bodyPr wrap="square" rtlCol="0">
            <a:spAutoFit/>
          </a:bodyPr>
          <a:lstStyle/>
          <a:p>
            <a:r>
              <a:rPr lang="it-IT" sz="1000" dirty="0" smtClean="0">
                <a:solidFill>
                  <a:schemeClr val="bg1"/>
                </a:solidFill>
              </a:rPr>
              <a:t>2007</a:t>
            </a:r>
            <a:endParaRPr lang="it-IT" sz="1000" dirty="0">
              <a:solidFill>
                <a:schemeClr val="bg1"/>
              </a:solidFill>
            </a:endParaRPr>
          </a:p>
        </p:txBody>
      </p:sp>
      <p:sp>
        <p:nvSpPr>
          <p:cNvPr id="7" name="CasellaDiTesto 6"/>
          <p:cNvSpPr txBox="1"/>
          <p:nvPr/>
        </p:nvSpPr>
        <p:spPr>
          <a:xfrm>
            <a:off x="230915" y="3396526"/>
            <a:ext cx="663881" cy="246221"/>
          </a:xfrm>
          <a:prstGeom prst="rect">
            <a:avLst/>
          </a:prstGeom>
          <a:noFill/>
        </p:spPr>
        <p:txBody>
          <a:bodyPr wrap="square" rtlCol="0">
            <a:spAutoFit/>
          </a:bodyPr>
          <a:lstStyle/>
          <a:p>
            <a:r>
              <a:rPr lang="it-IT" sz="1000" dirty="0" smtClean="0">
                <a:solidFill>
                  <a:srgbClr val="000000"/>
                </a:solidFill>
              </a:rPr>
              <a:t>2005</a:t>
            </a:r>
            <a:endParaRPr lang="it-IT" sz="1000" dirty="0">
              <a:solidFill>
                <a:srgbClr val="000000"/>
              </a:solidFill>
            </a:endParaRPr>
          </a:p>
        </p:txBody>
      </p:sp>
      <p:sp>
        <p:nvSpPr>
          <p:cNvPr id="8" name="CasellaDiTesto 7"/>
          <p:cNvSpPr txBox="1"/>
          <p:nvPr/>
        </p:nvSpPr>
        <p:spPr>
          <a:xfrm>
            <a:off x="230915" y="1857024"/>
            <a:ext cx="875553" cy="246221"/>
          </a:xfrm>
          <a:prstGeom prst="rect">
            <a:avLst/>
          </a:prstGeom>
          <a:noFill/>
        </p:spPr>
        <p:txBody>
          <a:bodyPr wrap="square" rtlCol="0">
            <a:spAutoFit/>
          </a:bodyPr>
          <a:lstStyle/>
          <a:p>
            <a:r>
              <a:rPr lang="it-IT" sz="1000" dirty="0" smtClean="0">
                <a:solidFill>
                  <a:srgbClr val="000000"/>
                </a:solidFill>
              </a:rPr>
              <a:t>2012</a:t>
            </a:r>
            <a:endParaRPr lang="it-IT" sz="1000" dirty="0">
              <a:solidFill>
                <a:srgbClr val="000000"/>
              </a:solidFill>
            </a:endParaRPr>
          </a:p>
        </p:txBody>
      </p:sp>
      <p:sp>
        <p:nvSpPr>
          <p:cNvPr id="4" name="CasellaDiTesto 3"/>
          <p:cNvSpPr txBox="1"/>
          <p:nvPr/>
        </p:nvSpPr>
        <p:spPr>
          <a:xfrm>
            <a:off x="230915" y="5212080"/>
            <a:ext cx="559516" cy="261610"/>
          </a:xfrm>
          <a:prstGeom prst="rect">
            <a:avLst/>
          </a:prstGeom>
          <a:noFill/>
        </p:spPr>
        <p:txBody>
          <a:bodyPr wrap="square" rtlCol="0">
            <a:spAutoFit/>
          </a:bodyPr>
          <a:lstStyle/>
          <a:p>
            <a:r>
              <a:rPr lang="it-IT" sz="1100" dirty="0" smtClean="0">
                <a:solidFill>
                  <a:schemeClr val="bg1"/>
                </a:solidFill>
              </a:rPr>
              <a:t>2011</a:t>
            </a:r>
            <a:endParaRPr lang="it-IT" sz="1100" dirty="0">
              <a:solidFill>
                <a:schemeClr val="bg1"/>
              </a:solidFill>
            </a:endParaRPr>
          </a:p>
        </p:txBody>
      </p:sp>
      <p:sp>
        <p:nvSpPr>
          <p:cNvPr id="9" name="CasellaDiTesto 8"/>
          <p:cNvSpPr txBox="1"/>
          <p:nvPr/>
        </p:nvSpPr>
        <p:spPr>
          <a:xfrm>
            <a:off x="230915" y="4328160"/>
            <a:ext cx="663881" cy="261610"/>
          </a:xfrm>
          <a:prstGeom prst="rect">
            <a:avLst/>
          </a:prstGeom>
          <a:noFill/>
        </p:spPr>
        <p:txBody>
          <a:bodyPr wrap="square" rtlCol="0">
            <a:spAutoFit/>
          </a:bodyPr>
          <a:lstStyle/>
          <a:p>
            <a:r>
              <a:rPr lang="it-IT" sz="1100" dirty="0" smtClean="0">
                <a:solidFill>
                  <a:srgbClr val="000000"/>
                </a:solidFill>
              </a:rPr>
              <a:t>2012</a:t>
            </a:r>
            <a:endParaRPr lang="it-IT" sz="1100" dirty="0">
              <a:solidFill>
                <a:srgbClr val="000000"/>
              </a:solidFill>
            </a:endParaRPr>
          </a:p>
        </p:txBody>
      </p:sp>
    </p:spTree>
    <p:extLst>
      <p:ext uri="{BB962C8B-B14F-4D97-AF65-F5344CB8AC3E}">
        <p14:creationId xmlns:p14="http://schemas.microsoft.com/office/powerpoint/2010/main" xmlns="" val="37445557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stretch>
            <a:fillRect/>
          </a:stretch>
        </p:blipFill>
        <p:spPr>
          <a:xfrm>
            <a:off x="546100" y="619760"/>
            <a:ext cx="8031997" cy="6156960"/>
          </a:xfrm>
          <a:prstGeom prst="rect">
            <a:avLst/>
          </a:prstGeom>
          <a:solidFill>
            <a:srgbClr val="FF0000"/>
          </a:solidFill>
        </p:spPr>
      </p:pic>
      <p:sp>
        <p:nvSpPr>
          <p:cNvPr id="3" name="Titolo 1"/>
          <p:cNvSpPr txBox="1">
            <a:spLocks/>
          </p:cNvSpPr>
          <p:nvPr/>
        </p:nvSpPr>
        <p:spPr>
          <a:xfrm>
            <a:off x="2397760" y="0"/>
            <a:ext cx="4231640" cy="701040"/>
          </a:xfrm>
          <a:prstGeom prst="rect">
            <a:avLst/>
          </a:prstGeom>
        </p:spPr>
        <p:txBody>
          <a:bodyPr/>
          <a:lst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a:lstStyle>
          <a:p>
            <a:r>
              <a:rPr lang="it-IT" sz="1600" dirty="0" smtClean="0">
                <a:solidFill>
                  <a:schemeClr val="tx1"/>
                </a:solidFill>
              </a:rPr>
              <a:t>CARATTERISTICHE DEI PRINCIPALI STUDI SU ULTRAFILTRAZIONE E HF</a:t>
            </a:r>
            <a:endParaRPr lang="it-IT" sz="1600" dirty="0">
              <a:solidFill>
                <a:schemeClr val="tx1"/>
              </a:solidFill>
            </a:endParaRPr>
          </a:p>
        </p:txBody>
      </p:sp>
      <p:sp>
        <p:nvSpPr>
          <p:cNvPr id="4" name="Cornice 3"/>
          <p:cNvSpPr/>
          <p:nvPr/>
        </p:nvSpPr>
        <p:spPr>
          <a:xfrm>
            <a:off x="2084917" y="1598083"/>
            <a:ext cx="804333" cy="243417"/>
          </a:xfrm>
          <a:prstGeom prst="fram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sp>
        <p:nvSpPr>
          <p:cNvPr id="5" name="Cornice 4"/>
          <p:cNvSpPr/>
          <p:nvPr/>
        </p:nvSpPr>
        <p:spPr>
          <a:xfrm>
            <a:off x="2889250" y="1598083"/>
            <a:ext cx="730250" cy="317500"/>
          </a:xfrm>
          <a:prstGeom prst="fram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sp>
        <p:nvSpPr>
          <p:cNvPr id="6" name="Cornice 5"/>
          <p:cNvSpPr/>
          <p:nvPr/>
        </p:nvSpPr>
        <p:spPr>
          <a:xfrm>
            <a:off x="4773083" y="1598083"/>
            <a:ext cx="709084" cy="243417"/>
          </a:xfrm>
          <a:prstGeom prst="fram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sp>
        <p:nvSpPr>
          <p:cNvPr id="7" name="Cornice 6"/>
          <p:cNvSpPr/>
          <p:nvPr/>
        </p:nvSpPr>
        <p:spPr>
          <a:xfrm>
            <a:off x="5482167" y="1598083"/>
            <a:ext cx="762000" cy="243417"/>
          </a:xfrm>
          <a:prstGeom prst="fram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ln>
                <a:solidFill>
                  <a:srgbClr val="FF0000"/>
                </a:solidFill>
              </a:ln>
              <a:solidFill>
                <a:srgbClr val="FF0000"/>
              </a:solidFill>
            </a:endParaRPr>
          </a:p>
        </p:txBody>
      </p:sp>
      <p:sp>
        <p:nvSpPr>
          <p:cNvPr id="8" name="Cornice 7"/>
          <p:cNvSpPr/>
          <p:nvPr/>
        </p:nvSpPr>
        <p:spPr>
          <a:xfrm>
            <a:off x="6244167" y="1524001"/>
            <a:ext cx="624416" cy="317500"/>
          </a:xfrm>
          <a:prstGeom prst="fram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xmlns="" val="967543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Attuali raccomandazioni da Linee-guida </a:t>
            </a:r>
            <a:endParaRPr lang="it-IT" dirty="0"/>
          </a:p>
        </p:txBody>
      </p:sp>
      <p:pic>
        <p:nvPicPr>
          <p:cNvPr id="3" name="Immagine 2"/>
          <p:cNvPicPr>
            <a:picLocks noChangeAspect="1"/>
          </p:cNvPicPr>
          <p:nvPr/>
        </p:nvPicPr>
        <p:blipFill>
          <a:blip r:embed="rId2" cstate="print"/>
          <a:stretch>
            <a:fillRect/>
          </a:stretch>
        </p:blipFill>
        <p:spPr>
          <a:xfrm>
            <a:off x="173186" y="1943100"/>
            <a:ext cx="8765155" cy="3512820"/>
          </a:xfrm>
          <a:prstGeom prst="rect">
            <a:avLst/>
          </a:prstGeom>
        </p:spPr>
      </p:pic>
      <p:sp>
        <p:nvSpPr>
          <p:cNvPr id="5" name="CasellaDiTesto 4"/>
          <p:cNvSpPr txBox="1"/>
          <p:nvPr/>
        </p:nvSpPr>
        <p:spPr>
          <a:xfrm>
            <a:off x="3077251" y="3077473"/>
            <a:ext cx="126349" cy="215444"/>
          </a:xfrm>
          <a:prstGeom prst="rect">
            <a:avLst/>
          </a:prstGeom>
          <a:solidFill>
            <a:schemeClr val="tx1">
              <a:lumMod val="65000"/>
            </a:schemeClr>
          </a:solidFill>
        </p:spPr>
        <p:txBody>
          <a:bodyPr wrap="square" rtlCol="0">
            <a:spAutoFit/>
          </a:bodyPr>
          <a:lstStyle/>
          <a:p>
            <a:r>
              <a:rPr lang="it-IT" sz="800" dirty="0" smtClean="0">
                <a:solidFill>
                  <a:srgbClr val="000000"/>
                </a:solidFill>
              </a:rPr>
              <a:t>b</a:t>
            </a:r>
            <a:endParaRPr lang="it-IT" sz="800" dirty="0">
              <a:solidFill>
                <a:srgbClr val="000000"/>
              </a:solidFill>
            </a:endParaRPr>
          </a:p>
        </p:txBody>
      </p:sp>
      <p:sp>
        <p:nvSpPr>
          <p:cNvPr id="7" name="Rettangolo 6"/>
          <p:cNvSpPr/>
          <p:nvPr/>
        </p:nvSpPr>
        <p:spPr>
          <a:xfrm>
            <a:off x="0" y="5864778"/>
            <a:ext cx="7695447" cy="538609"/>
          </a:xfrm>
          <a:prstGeom prst="rect">
            <a:avLst/>
          </a:prstGeom>
        </p:spPr>
        <p:txBody>
          <a:bodyPr wrap="square">
            <a:spAutoFit/>
          </a:bodyPr>
          <a:lstStyle/>
          <a:p>
            <a:endParaRPr lang="en-US" dirty="0"/>
          </a:p>
          <a:p>
            <a:r>
              <a:rPr lang="en-US" sz="1100" dirty="0" smtClean="0"/>
              <a:t>Circulation  </a:t>
            </a:r>
            <a:r>
              <a:rPr lang="en-US" sz="1100" dirty="0"/>
              <a:t>2013;128:e240-e327.</a:t>
            </a:r>
            <a:r>
              <a:rPr lang="en-US" sz="1100" dirty="0" smtClean="0"/>
              <a:t>)© </a:t>
            </a:r>
            <a:r>
              <a:rPr lang="en-US" sz="1100" dirty="0"/>
              <a:t>2013 by the American College of Cardiology Foundation and the American Heart Association, In</a:t>
            </a:r>
            <a:endParaRPr lang="it-IT" sz="1100" dirty="0"/>
          </a:p>
        </p:txBody>
      </p:sp>
      <p:sp>
        <p:nvSpPr>
          <p:cNvPr id="8" name="Rettangolo 7"/>
          <p:cNvSpPr/>
          <p:nvPr/>
        </p:nvSpPr>
        <p:spPr>
          <a:xfrm>
            <a:off x="70552" y="6382324"/>
            <a:ext cx="8113201" cy="430887"/>
          </a:xfrm>
          <a:prstGeom prst="rect">
            <a:avLst/>
          </a:prstGeom>
        </p:spPr>
        <p:txBody>
          <a:bodyPr wrap="square">
            <a:spAutoFit/>
          </a:bodyPr>
          <a:lstStyle/>
          <a:p>
            <a:r>
              <a:rPr lang="en-US" sz="1100" dirty="0"/>
              <a:t>European Heart Journal (</a:t>
            </a:r>
            <a:r>
              <a:rPr lang="en-US" sz="1100" dirty="0" smtClean="0"/>
              <a:t>2012) 33, 1787–1847</a:t>
            </a:r>
          </a:p>
          <a:p>
            <a:r>
              <a:rPr lang="en-US" sz="1100" dirty="0" err="1" smtClean="0"/>
              <a:t>Can.J</a:t>
            </a:r>
            <a:r>
              <a:rPr lang="en-US" sz="1100" dirty="0" smtClean="0"/>
              <a:t> </a:t>
            </a:r>
            <a:r>
              <a:rPr lang="en-US" sz="1100" dirty="0" err="1" smtClean="0"/>
              <a:t>Cardiol</a:t>
            </a:r>
            <a:r>
              <a:rPr lang="en-US" sz="1100" dirty="0" smtClean="0"/>
              <a:t>. 2011;27:319-338</a:t>
            </a:r>
            <a:endParaRPr lang="en-US" sz="1100" dirty="0"/>
          </a:p>
        </p:txBody>
      </p:sp>
    </p:spTree>
    <p:extLst>
      <p:ext uri="{BB962C8B-B14F-4D97-AF65-F5344CB8AC3E}">
        <p14:creationId xmlns:p14="http://schemas.microsoft.com/office/powerpoint/2010/main" xmlns="" val="31340670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1" descr="GL_HEART FAILURE_2012 final0067.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1520" y="518160"/>
            <a:ext cx="7891714" cy="59537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Cornice 1"/>
          <p:cNvSpPr/>
          <p:nvPr/>
        </p:nvSpPr>
        <p:spPr>
          <a:xfrm>
            <a:off x="5894917" y="6011333"/>
            <a:ext cx="1809750" cy="338667"/>
          </a:xfrm>
          <a:prstGeom prst="fram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xmlns="" val="3666432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56394" y="162629"/>
            <a:ext cx="6793389" cy="2585323"/>
          </a:xfrm>
          <a:prstGeom prst="rect">
            <a:avLst/>
          </a:prstGeom>
        </p:spPr>
        <p:txBody>
          <a:bodyPr wrap="square">
            <a:spAutoFit/>
          </a:bodyPr>
          <a:lstStyle/>
          <a:p>
            <a:r>
              <a:rPr lang="fr-FR" b="1" dirty="0"/>
              <a:t>7.4. </a:t>
            </a:r>
            <a:r>
              <a:rPr lang="fr-FR" b="1" dirty="0" err="1"/>
              <a:t>Renal</a:t>
            </a:r>
            <a:r>
              <a:rPr lang="fr-FR" b="1" dirty="0"/>
              <a:t> Replacement </a:t>
            </a:r>
            <a:r>
              <a:rPr lang="fr-FR" b="1" dirty="0" err="1"/>
              <a:t>Therapy</a:t>
            </a:r>
            <a:r>
              <a:rPr lang="fr-FR" b="1" dirty="0"/>
              <a:t>—Ultrafiltration</a:t>
            </a:r>
          </a:p>
          <a:p>
            <a:r>
              <a:rPr lang="en-US" b="1" dirty="0"/>
              <a:t>Class </a:t>
            </a:r>
            <a:r>
              <a:rPr lang="en-US" b="1" dirty="0" err="1"/>
              <a:t>IIb</a:t>
            </a:r>
            <a:endParaRPr lang="en-US" b="1" dirty="0"/>
          </a:p>
          <a:p>
            <a:r>
              <a:rPr lang="en-US" b="1" dirty="0"/>
              <a:t>1. Ultrafiltration may be considered for patients with</a:t>
            </a:r>
          </a:p>
          <a:p>
            <a:r>
              <a:rPr lang="en-US" b="1" dirty="0"/>
              <a:t>obvious volume overload to alleviate congestive</a:t>
            </a:r>
          </a:p>
          <a:p>
            <a:r>
              <a:rPr lang="en-US" b="1" dirty="0"/>
              <a:t>symptoms and fluid weight.319 </a:t>
            </a:r>
            <a:r>
              <a:rPr lang="en-US" b="1" i="1" dirty="0"/>
              <a:t>(Level of Evidence: B</a:t>
            </a:r>
            <a:r>
              <a:rPr lang="en-US" b="1" i="1" dirty="0" smtClean="0"/>
              <a:t>)</a:t>
            </a:r>
          </a:p>
          <a:p>
            <a:r>
              <a:rPr lang="en-US" b="1" dirty="0" smtClean="0"/>
              <a:t> </a:t>
            </a:r>
            <a:r>
              <a:rPr lang="en-US" b="1" dirty="0"/>
              <a:t>2. Ultrafiltration may be considered for patients with</a:t>
            </a:r>
          </a:p>
          <a:p>
            <a:r>
              <a:rPr lang="en-US" b="1" dirty="0"/>
              <a:t>refractory congestion not responding to medical</a:t>
            </a:r>
          </a:p>
          <a:p>
            <a:r>
              <a:rPr lang="en-US" b="1" dirty="0"/>
              <a:t>therapy. </a:t>
            </a:r>
            <a:r>
              <a:rPr lang="en-US" b="1" i="1" dirty="0"/>
              <a:t>(Level of Evidence: C)</a:t>
            </a:r>
            <a:endParaRPr lang="en-US" b="1" i="1" dirty="0" smtClean="0"/>
          </a:p>
          <a:p>
            <a:endParaRPr lang="it-IT" dirty="0"/>
          </a:p>
        </p:txBody>
      </p:sp>
      <p:sp>
        <p:nvSpPr>
          <p:cNvPr id="3" name="Rettangolo 2"/>
          <p:cNvSpPr/>
          <p:nvPr/>
        </p:nvSpPr>
        <p:spPr>
          <a:xfrm>
            <a:off x="127722" y="4041202"/>
            <a:ext cx="8820307" cy="2092881"/>
          </a:xfrm>
          <a:prstGeom prst="rect">
            <a:avLst/>
          </a:prstGeom>
        </p:spPr>
        <p:txBody>
          <a:bodyPr wrap="square">
            <a:spAutoFit/>
          </a:bodyPr>
          <a:lstStyle/>
          <a:p>
            <a:r>
              <a:rPr lang="en-US" sz="1000" dirty="0" smtClean="0"/>
              <a:t>2.Ultrafiltration </a:t>
            </a:r>
            <a:r>
              <a:rPr lang="en-US" sz="1000" dirty="0"/>
              <a:t>may be considered for patients </a:t>
            </a:r>
            <a:r>
              <a:rPr lang="en-US" sz="1000" dirty="0" smtClean="0"/>
              <a:t>with refractory </a:t>
            </a:r>
            <a:r>
              <a:rPr lang="en-US" sz="1000" dirty="0"/>
              <a:t>congestion not responding to medical </a:t>
            </a:r>
            <a:r>
              <a:rPr lang="en-US" sz="1000" dirty="0" smtClean="0"/>
              <a:t>therapy</a:t>
            </a:r>
            <a:r>
              <a:rPr lang="en-US" sz="1000" dirty="0"/>
              <a:t>. </a:t>
            </a:r>
            <a:r>
              <a:rPr lang="en-US" sz="1000" dirty="0" smtClean="0"/>
              <a:t> (</a:t>
            </a:r>
            <a:r>
              <a:rPr lang="en-US" sz="1000" dirty="0"/>
              <a:t>Level of Evidence: C)</a:t>
            </a:r>
          </a:p>
          <a:p>
            <a:r>
              <a:rPr lang="en-US" sz="1000" dirty="0"/>
              <a:t>If all diuretic strategies are unsuccessful, ultrafiltration may be </a:t>
            </a:r>
            <a:r>
              <a:rPr lang="en-US" sz="1000" dirty="0" smtClean="0"/>
              <a:t>considered</a:t>
            </a:r>
            <a:r>
              <a:rPr lang="en-US" sz="1000" dirty="0"/>
              <a:t>. Ultrafiltration moves water and small- to medium</a:t>
            </a:r>
            <a:r>
              <a:rPr lang="en-US" sz="1000" dirty="0" smtClean="0"/>
              <a:t>-weight </a:t>
            </a:r>
            <a:r>
              <a:rPr lang="en-US" sz="1000" dirty="0"/>
              <a:t>solutes across a semipermeable membrane to reduce </a:t>
            </a:r>
            <a:r>
              <a:rPr lang="en-US" sz="1000" dirty="0" smtClean="0"/>
              <a:t>volume </a:t>
            </a:r>
            <a:r>
              <a:rPr lang="en-US" sz="1000" dirty="0"/>
              <a:t>overload. Because the electrolyte concentration is </a:t>
            </a:r>
            <a:r>
              <a:rPr lang="en-US" sz="1000" dirty="0" smtClean="0"/>
              <a:t>similar </a:t>
            </a:r>
            <a:r>
              <a:rPr lang="en-US" sz="1000" dirty="0"/>
              <a:t>to plasma, relatively more sodium can be removed </a:t>
            </a:r>
            <a:r>
              <a:rPr lang="en-US" sz="1000" dirty="0" err="1" smtClean="0"/>
              <a:t>han</a:t>
            </a:r>
            <a:r>
              <a:rPr lang="en-US" sz="1000" dirty="0" smtClean="0"/>
              <a:t> </a:t>
            </a:r>
            <a:r>
              <a:rPr lang="en-US" sz="1000" dirty="0"/>
              <a:t>by diuretics.</a:t>
            </a:r>
          </a:p>
          <a:p>
            <a:r>
              <a:rPr lang="en-US" sz="1000" dirty="0"/>
              <a:t>753–755</a:t>
            </a:r>
          </a:p>
          <a:p>
            <a:r>
              <a:rPr lang="en-US" sz="1000" dirty="0"/>
              <a:t> Initial studies supporting use of </a:t>
            </a:r>
            <a:r>
              <a:rPr lang="en-US" sz="1000" dirty="0" smtClean="0"/>
              <a:t>ultra filtration </a:t>
            </a:r>
            <a:r>
              <a:rPr lang="en-US" sz="1000" dirty="0"/>
              <a:t>in HF were small but provided safety and efficacy </a:t>
            </a:r>
            <a:r>
              <a:rPr lang="en-US" sz="1000" dirty="0" smtClean="0"/>
              <a:t>data </a:t>
            </a:r>
            <a:r>
              <a:rPr lang="en-US" sz="1000" dirty="0"/>
              <a:t>in acute HF.</a:t>
            </a:r>
          </a:p>
          <a:p>
            <a:r>
              <a:rPr lang="en-US" sz="1000" dirty="0"/>
              <a:t>755–</a:t>
            </a:r>
            <a:r>
              <a:rPr lang="en-US" sz="1000" dirty="0" smtClean="0"/>
              <a:t>757Use </a:t>
            </a:r>
            <a:r>
              <a:rPr lang="en-US" sz="1000" dirty="0"/>
              <a:t>of ultrafiltration in HF has been </a:t>
            </a:r>
            <a:r>
              <a:rPr lang="en-US" sz="1000" dirty="0" smtClean="0"/>
              <a:t>shown </a:t>
            </a:r>
            <a:r>
              <a:rPr lang="en-US" sz="1000" dirty="0"/>
              <a:t>to reduce </a:t>
            </a:r>
            <a:r>
              <a:rPr lang="en-US" sz="1000" dirty="0" err="1"/>
              <a:t>neurohormone</a:t>
            </a:r>
            <a:r>
              <a:rPr lang="en-US" sz="1000" dirty="0"/>
              <a:t> levels and increase diuretic </a:t>
            </a:r>
            <a:r>
              <a:rPr lang="en-US" sz="1000" dirty="0" smtClean="0"/>
              <a:t>responsiveness</a:t>
            </a:r>
            <a:r>
              <a:rPr lang="en-US" sz="1000" dirty="0"/>
              <a:t>. In a larger trial of 200 unselected patients </a:t>
            </a:r>
            <a:r>
              <a:rPr lang="en-US" sz="1000" dirty="0" smtClean="0"/>
              <a:t>with </a:t>
            </a:r>
            <a:r>
              <a:rPr lang="en-US" sz="1000" dirty="0"/>
              <a:t>acute HF, ultrafiltration did reduce weight compared with </a:t>
            </a:r>
            <a:r>
              <a:rPr lang="en-US" sz="1000" dirty="0" smtClean="0"/>
              <a:t>bolus </a:t>
            </a:r>
            <a:r>
              <a:rPr lang="en-US" sz="1000" dirty="0"/>
              <a:t>or continuous diuretics at 48 hours, had similar effects </a:t>
            </a:r>
            <a:r>
              <a:rPr lang="en-US" sz="1000" dirty="0" smtClean="0"/>
              <a:t> on </a:t>
            </a:r>
            <a:r>
              <a:rPr lang="en-US" sz="1000" dirty="0"/>
              <a:t>the dyspnea score compared with diuretics, and improved </a:t>
            </a:r>
            <a:r>
              <a:rPr lang="en-US" sz="1000" dirty="0" smtClean="0"/>
              <a:t> readmission </a:t>
            </a:r>
            <a:r>
              <a:rPr lang="en-US" sz="1000" dirty="0"/>
              <a:t>rate at 90 days.</a:t>
            </a:r>
          </a:p>
          <a:p>
            <a:r>
              <a:rPr lang="en-US" sz="1000" dirty="0"/>
              <a:t>752</a:t>
            </a:r>
          </a:p>
          <a:p>
            <a:r>
              <a:rPr lang="en-US" sz="1000" dirty="0"/>
              <a:t> A randomized acute HF trial </a:t>
            </a:r>
            <a:r>
              <a:rPr lang="en-US" sz="1000" dirty="0" smtClean="0"/>
              <a:t>in </a:t>
            </a:r>
            <a:r>
              <a:rPr lang="en-US" sz="1000" dirty="0"/>
              <a:t>patients with </a:t>
            </a:r>
            <a:r>
              <a:rPr lang="en-US" sz="1000" dirty="0" err="1"/>
              <a:t>cardiorenal</a:t>
            </a:r>
            <a:r>
              <a:rPr lang="en-US" sz="1000" dirty="0"/>
              <a:t> syndrome and persistent </a:t>
            </a:r>
            <a:r>
              <a:rPr lang="en-US" sz="1000" dirty="0" smtClean="0"/>
              <a:t>congestion </a:t>
            </a:r>
            <a:r>
              <a:rPr lang="en-US" sz="1000" dirty="0"/>
              <a:t>has failed to demonstrate a significant advantage of </a:t>
            </a:r>
            <a:r>
              <a:rPr lang="en-US" sz="1000" dirty="0" smtClean="0"/>
              <a:t>ultrafiltration </a:t>
            </a:r>
            <a:r>
              <a:rPr lang="en-US" sz="1000" dirty="0"/>
              <a:t>over bolus diuretic therapy</a:t>
            </a:r>
            <a:r>
              <a:rPr lang="en-US" sz="1000" dirty="0" smtClean="0"/>
              <a:t>.758,759 Cost</a:t>
            </a:r>
            <a:r>
              <a:rPr lang="en-US" sz="1000" dirty="0"/>
              <a:t>, the need </a:t>
            </a:r>
            <a:r>
              <a:rPr lang="en-US" sz="1000" dirty="0" smtClean="0"/>
              <a:t>for </a:t>
            </a:r>
            <a:r>
              <a:rPr lang="en-US" sz="1000" dirty="0" err="1"/>
              <a:t>veno</a:t>
            </a:r>
            <a:r>
              <a:rPr lang="en-US" sz="1000" dirty="0"/>
              <a:t>-venous access, provider experience, and nursing </a:t>
            </a:r>
            <a:r>
              <a:rPr lang="en-US" sz="1000" dirty="0" smtClean="0"/>
              <a:t>sup-port </a:t>
            </a:r>
            <a:r>
              <a:rPr lang="en-US" sz="1000" dirty="0"/>
              <a:t>remain concerns about the routine use of ultrafiltration. </a:t>
            </a:r>
            <a:r>
              <a:rPr lang="en-US" sz="1000" dirty="0" smtClean="0"/>
              <a:t> Consultation </a:t>
            </a:r>
            <a:r>
              <a:rPr lang="en-US" sz="1000" dirty="0"/>
              <a:t>with a nephrologist is appropriate before </a:t>
            </a:r>
            <a:r>
              <a:rPr lang="en-US" sz="1000" dirty="0" err="1" smtClean="0"/>
              <a:t>initiat-ing</a:t>
            </a:r>
            <a:r>
              <a:rPr lang="en-US" sz="1000" dirty="0" smtClean="0"/>
              <a:t> </a:t>
            </a:r>
            <a:r>
              <a:rPr lang="en-US" sz="1000" dirty="0"/>
              <a:t>ultrafiltration, especially in circumstances where the non</a:t>
            </a:r>
            <a:r>
              <a:rPr lang="en-US" sz="1000" dirty="0" smtClean="0"/>
              <a:t>-nephrology </a:t>
            </a:r>
            <a:r>
              <a:rPr lang="en-US" sz="1000" dirty="0"/>
              <a:t>provider does not have sufficient experience with </a:t>
            </a:r>
            <a:r>
              <a:rPr lang="en-US" sz="1000" dirty="0" smtClean="0"/>
              <a:t>ultrafiltration</a:t>
            </a:r>
            <a:endParaRPr lang="it-IT" sz="1000" dirty="0"/>
          </a:p>
        </p:txBody>
      </p:sp>
      <p:sp>
        <p:nvSpPr>
          <p:cNvPr id="4" name="Rettangolo 3"/>
          <p:cNvSpPr/>
          <p:nvPr/>
        </p:nvSpPr>
        <p:spPr>
          <a:xfrm>
            <a:off x="1448554" y="6134083"/>
            <a:ext cx="7695447" cy="538609"/>
          </a:xfrm>
          <a:prstGeom prst="rect">
            <a:avLst/>
          </a:prstGeom>
        </p:spPr>
        <p:txBody>
          <a:bodyPr wrap="square">
            <a:spAutoFit/>
          </a:bodyPr>
          <a:lstStyle/>
          <a:p>
            <a:endParaRPr lang="en-US" dirty="0"/>
          </a:p>
          <a:p>
            <a:r>
              <a:rPr lang="en-US" sz="1100" dirty="0" smtClean="0"/>
              <a:t>Circulation  </a:t>
            </a:r>
            <a:r>
              <a:rPr lang="en-US" sz="1100" dirty="0"/>
              <a:t>2013;128:e240-e327.</a:t>
            </a:r>
            <a:r>
              <a:rPr lang="en-US" sz="1100" dirty="0" smtClean="0"/>
              <a:t>)© </a:t>
            </a:r>
            <a:r>
              <a:rPr lang="en-US" sz="1100" dirty="0"/>
              <a:t>2013 by the American College of Cardiology Foundation and the American Heart Association, In</a:t>
            </a:r>
            <a:endParaRPr lang="it-IT" sz="1100" dirty="0"/>
          </a:p>
        </p:txBody>
      </p:sp>
      <p:pic>
        <p:nvPicPr>
          <p:cNvPr id="5" name="Immagine 4"/>
          <p:cNvPicPr>
            <a:picLocks noChangeAspect="1"/>
          </p:cNvPicPr>
          <p:nvPr/>
        </p:nvPicPr>
        <p:blipFill>
          <a:blip r:embed="rId3" cstate="print"/>
          <a:stretch>
            <a:fillRect/>
          </a:stretch>
        </p:blipFill>
        <p:spPr>
          <a:xfrm>
            <a:off x="6428101" y="162629"/>
            <a:ext cx="2600560" cy="1567088"/>
          </a:xfrm>
          <a:prstGeom prst="rect">
            <a:avLst/>
          </a:prstGeom>
        </p:spPr>
      </p:pic>
      <p:pic>
        <p:nvPicPr>
          <p:cNvPr id="6" name="Immagine 5"/>
          <p:cNvPicPr>
            <a:picLocks noChangeAspect="1"/>
          </p:cNvPicPr>
          <p:nvPr/>
        </p:nvPicPr>
        <p:blipFill>
          <a:blip r:embed="rId4" cstate="print"/>
          <a:stretch>
            <a:fillRect/>
          </a:stretch>
        </p:blipFill>
        <p:spPr>
          <a:xfrm>
            <a:off x="6428100" y="1746897"/>
            <a:ext cx="2600561" cy="1173016"/>
          </a:xfrm>
          <a:prstGeom prst="rect">
            <a:avLst/>
          </a:prstGeom>
        </p:spPr>
      </p:pic>
    </p:spTree>
    <p:extLst>
      <p:ext uri="{BB962C8B-B14F-4D97-AF65-F5344CB8AC3E}">
        <p14:creationId xmlns:p14="http://schemas.microsoft.com/office/powerpoint/2010/main" xmlns="" val="25550089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a:xfrm>
            <a:off x="457201" y="1701436"/>
            <a:ext cx="4023360" cy="4702360"/>
          </a:xfrm>
        </p:spPr>
        <p:txBody>
          <a:bodyPr>
            <a:normAutofit/>
          </a:bodyPr>
          <a:lstStyle/>
          <a:p>
            <a:r>
              <a:rPr lang="it-IT" dirty="0" smtClean="0"/>
              <a:t>VANTAGGI</a:t>
            </a:r>
          </a:p>
          <a:p>
            <a:pPr marL="342900" indent="-342900" algn="l">
              <a:buFont typeface="Wingdings" charset="2"/>
              <a:buChar char="q"/>
            </a:pPr>
            <a:r>
              <a:rPr lang="it-IT" dirty="0" smtClean="0"/>
              <a:t>Riduzione della congestione di fluidi e miglioramento emodinamica renale</a:t>
            </a:r>
          </a:p>
          <a:p>
            <a:pPr marL="342900" indent="-342900" algn="l">
              <a:buFont typeface="Wingdings" charset="2"/>
              <a:buChar char="q"/>
            </a:pPr>
            <a:r>
              <a:rPr lang="it-IT" dirty="0" smtClean="0"/>
              <a:t>Miglioramento clearance massa del sodio</a:t>
            </a:r>
          </a:p>
          <a:p>
            <a:pPr marL="342900" indent="-342900" algn="l">
              <a:buFont typeface="Wingdings" charset="2"/>
              <a:buChar char="q"/>
            </a:pPr>
            <a:r>
              <a:rPr lang="it-IT" dirty="0" smtClean="0"/>
              <a:t>Correzione delle turbe elettrolitiche ( </a:t>
            </a:r>
            <a:r>
              <a:rPr lang="it-IT" dirty="0" err="1" smtClean="0"/>
              <a:t>iposodiemia</a:t>
            </a:r>
            <a:r>
              <a:rPr lang="it-IT" dirty="0" smtClean="0"/>
              <a:t>, </a:t>
            </a:r>
            <a:r>
              <a:rPr lang="it-IT" dirty="0" err="1" smtClean="0"/>
              <a:t>ipokaliemia</a:t>
            </a:r>
            <a:r>
              <a:rPr lang="it-IT" dirty="0" smtClean="0"/>
              <a:t>) </a:t>
            </a:r>
          </a:p>
          <a:p>
            <a:pPr marL="342900" indent="-342900" algn="l">
              <a:buFont typeface="Wingdings" charset="2"/>
              <a:buChar char="q"/>
            </a:pPr>
            <a:r>
              <a:rPr lang="it-IT" dirty="0" smtClean="0"/>
              <a:t>No attivazione </a:t>
            </a:r>
            <a:r>
              <a:rPr lang="it-IT" dirty="0" err="1" smtClean="0"/>
              <a:t>neuroormonale</a:t>
            </a:r>
            <a:endParaRPr lang="it-IT" dirty="0" smtClean="0"/>
          </a:p>
          <a:p>
            <a:pPr marL="342900" indent="-342900" algn="l">
              <a:buFont typeface="Wingdings" charset="2"/>
              <a:buChar char="q"/>
            </a:pPr>
            <a:r>
              <a:rPr lang="it-IT" dirty="0" smtClean="0"/>
              <a:t>Miglioramento capacità di esercizio</a:t>
            </a:r>
          </a:p>
          <a:p>
            <a:pPr marL="342900" indent="-342900" algn="l">
              <a:buFont typeface="Wingdings" charset="2"/>
              <a:buChar char="q"/>
            </a:pPr>
            <a:r>
              <a:rPr lang="it-IT" dirty="0" smtClean="0"/>
              <a:t>Minore ospedalizzazione</a:t>
            </a:r>
          </a:p>
          <a:p>
            <a:pPr marL="342900" indent="-342900" algn="l">
              <a:buFont typeface="Wingdings" charset="2"/>
              <a:buChar char="q"/>
            </a:pPr>
            <a:endParaRPr lang="it-IT" dirty="0" smtClean="0"/>
          </a:p>
          <a:p>
            <a:pPr marL="342900" indent="-342900" algn="l">
              <a:buFont typeface="Wingdings" charset="2"/>
              <a:buChar char="q"/>
            </a:pPr>
            <a:endParaRPr lang="it-IT" dirty="0" smtClean="0"/>
          </a:p>
          <a:p>
            <a:pPr marL="342900" indent="-342900" algn="l">
              <a:buFont typeface="Wingdings" charset="2"/>
              <a:buChar char="q"/>
            </a:pPr>
            <a:endParaRPr lang="it-IT" dirty="0"/>
          </a:p>
        </p:txBody>
      </p:sp>
      <p:sp>
        <p:nvSpPr>
          <p:cNvPr id="3" name="Segnaposto contenuto 2"/>
          <p:cNvSpPr>
            <a:spLocks noGrp="1"/>
          </p:cNvSpPr>
          <p:nvPr>
            <p:ph sz="quarter" idx="14"/>
          </p:nvPr>
        </p:nvSpPr>
        <p:spPr>
          <a:xfrm>
            <a:off x="4663440" y="1819229"/>
            <a:ext cx="4023360" cy="4005072"/>
          </a:xfrm>
        </p:spPr>
        <p:txBody>
          <a:bodyPr>
            <a:normAutofit fontScale="92500"/>
          </a:bodyPr>
          <a:lstStyle/>
          <a:p>
            <a:r>
              <a:rPr lang="it-IT" dirty="0" smtClean="0"/>
              <a:t>SVANTAGGI</a:t>
            </a:r>
          </a:p>
          <a:p>
            <a:pPr marL="342900" indent="-342900" algn="l">
              <a:buFont typeface="Wingdings" charset="2"/>
              <a:buChar char="q"/>
            </a:pPr>
            <a:r>
              <a:rPr lang="it-IT" dirty="0" smtClean="0"/>
              <a:t>Complicazioni locali e sistemiche (accesso venoso, anticoagulazione, infezione/sepsi )</a:t>
            </a:r>
          </a:p>
          <a:p>
            <a:pPr marL="342900" indent="-342900" algn="l">
              <a:buFont typeface="Wingdings" charset="2"/>
              <a:buChar char="q"/>
            </a:pPr>
            <a:r>
              <a:rPr lang="it-IT" dirty="0" smtClean="0"/>
              <a:t> Assenza di dati su mortalità a lungo termine </a:t>
            </a:r>
          </a:p>
          <a:p>
            <a:pPr marL="342900" indent="-342900" algn="l">
              <a:buFont typeface="Wingdings" charset="2"/>
              <a:buChar char="q"/>
            </a:pPr>
            <a:r>
              <a:rPr lang="it-IT" dirty="0" smtClean="0"/>
              <a:t>Assenza di linee guida validate (selezione paziente, timing di inizio e fine, UF rate/volume )</a:t>
            </a:r>
          </a:p>
          <a:p>
            <a:pPr marL="342900" indent="-342900" algn="l">
              <a:buFont typeface="Wingdings" charset="2"/>
              <a:buChar char="q"/>
            </a:pPr>
            <a:r>
              <a:rPr lang="it-IT" dirty="0" smtClean="0"/>
              <a:t>Necessità di personale addestrato specificamente</a:t>
            </a:r>
          </a:p>
          <a:p>
            <a:pPr marL="342900" indent="-342900" algn="l">
              <a:buFont typeface="Wingdings" charset="2"/>
              <a:buChar char="q"/>
            </a:pPr>
            <a:r>
              <a:rPr lang="it-IT" dirty="0" smtClean="0"/>
              <a:t>Costi </a:t>
            </a:r>
            <a:endParaRPr lang="it-IT" dirty="0"/>
          </a:p>
        </p:txBody>
      </p:sp>
      <p:sp>
        <p:nvSpPr>
          <p:cNvPr id="4" name="Titolo 3"/>
          <p:cNvSpPr>
            <a:spLocks noGrp="1"/>
          </p:cNvSpPr>
          <p:nvPr>
            <p:ph type="title"/>
          </p:nvPr>
        </p:nvSpPr>
        <p:spPr>
          <a:xfrm>
            <a:off x="2514600" y="471373"/>
            <a:ext cx="4114800" cy="701040"/>
          </a:xfrm>
        </p:spPr>
        <p:txBody>
          <a:bodyPr>
            <a:normAutofit fontScale="90000"/>
          </a:bodyPr>
          <a:lstStyle/>
          <a:p>
            <a:r>
              <a:rPr lang="it-IT" dirty="0" smtClean="0"/>
              <a:t>Potenziali Vantaggi </a:t>
            </a:r>
            <a:r>
              <a:rPr lang="it-IT" dirty="0"/>
              <a:t>e svantaggi dell’UF in corso di AHF </a:t>
            </a:r>
          </a:p>
        </p:txBody>
      </p:sp>
      <p:sp>
        <p:nvSpPr>
          <p:cNvPr id="6" name="CasellaDiTesto 5"/>
          <p:cNvSpPr txBox="1"/>
          <p:nvPr/>
        </p:nvSpPr>
        <p:spPr>
          <a:xfrm>
            <a:off x="1370719" y="6259448"/>
            <a:ext cx="7316082" cy="646331"/>
          </a:xfrm>
          <a:prstGeom prst="rect">
            <a:avLst/>
          </a:prstGeom>
          <a:noFill/>
        </p:spPr>
        <p:txBody>
          <a:bodyPr wrap="square" rtlCol="0">
            <a:spAutoFit/>
          </a:bodyPr>
          <a:lstStyle/>
          <a:p>
            <a:r>
              <a:rPr lang="it-IT" sz="1200" dirty="0" err="1" smtClean="0"/>
              <a:t>Koniari</a:t>
            </a:r>
            <a:r>
              <a:rPr lang="it-IT" sz="1200" dirty="0" smtClean="0"/>
              <a:t> et al. </a:t>
            </a:r>
            <a:r>
              <a:rPr lang="it-IT" sz="1200" dirty="0" err="1" smtClean="0"/>
              <a:t>European</a:t>
            </a:r>
            <a:r>
              <a:rPr lang="it-IT" sz="1200" dirty="0" smtClean="0"/>
              <a:t> </a:t>
            </a:r>
            <a:r>
              <a:rPr lang="it-IT" sz="1200" dirty="0" err="1" smtClean="0"/>
              <a:t>Heart</a:t>
            </a:r>
            <a:r>
              <a:rPr lang="it-IT" sz="1200" dirty="0" smtClean="0"/>
              <a:t> </a:t>
            </a:r>
            <a:r>
              <a:rPr lang="it-IT" sz="1200" dirty="0" err="1" smtClean="0"/>
              <a:t>J</a:t>
            </a:r>
            <a:r>
              <a:rPr lang="it-IT" sz="1200" dirty="0" smtClean="0"/>
              <a:t>: Acute </a:t>
            </a:r>
            <a:r>
              <a:rPr lang="it-IT" sz="1200" dirty="0" err="1" smtClean="0"/>
              <a:t>cardiovascular</a:t>
            </a:r>
            <a:r>
              <a:rPr lang="it-IT" sz="1200" dirty="0" smtClean="0"/>
              <a:t> care. 2012;1(3)256-268</a:t>
            </a:r>
          </a:p>
          <a:p>
            <a:r>
              <a:rPr lang="it-IT" sz="1200" dirty="0" err="1" smtClean="0"/>
              <a:t>Kazory</a:t>
            </a:r>
            <a:r>
              <a:rPr lang="it-IT" sz="1200" dirty="0" smtClean="0"/>
              <a:t> et al. </a:t>
            </a:r>
            <a:r>
              <a:rPr lang="it-IT" sz="1200" dirty="0" err="1" smtClean="0"/>
              <a:t>Clin</a:t>
            </a:r>
            <a:r>
              <a:rPr lang="it-IT" sz="1200" dirty="0" smtClean="0"/>
              <a:t> </a:t>
            </a:r>
            <a:r>
              <a:rPr lang="it-IT" sz="1200" dirty="0" err="1" smtClean="0"/>
              <a:t>J</a:t>
            </a:r>
            <a:r>
              <a:rPr lang="it-IT" sz="1200" dirty="0" smtClean="0"/>
              <a:t> </a:t>
            </a:r>
            <a:r>
              <a:rPr lang="it-IT" sz="1200" dirty="0" err="1" smtClean="0"/>
              <a:t>Am</a:t>
            </a:r>
            <a:r>
              <a:rPr lang="it-IT" sz="1200" dirty="0" smtClean="0"/>
              <a:t> </a:t>
            </a:r>
            <a:r>
              <a:rPr lang="it-IT" sz="1200" dirty="0" err="1" smtClean="0"/>
              <a:t>Soc</a:t>
            </a:r>
            <a:r>
              <a:rPr lang="it-IT" sz="1200" dirty="0" smtClean="0"/>
              <a:t> </a:t>
            </a:r>
            <a:r>
              <a:rPr lang="it-IT" sz="1200" dirty="0" err="1" smtClean="0"/>
              <a:t>Nephrol</a:t>
            </a:r>
            <a:r>
              <a:rPr lang="it-IT" sz="1200" dirty="0" smtClean="0"/>
              <a:t> 2013; 8:1816-1828</a:t>
            </a:r>
          </a:p>
          <a:p>
            <a:r>
              <a:rPr lang="it-IT" sz="1200" dirty="0" smtClean="0"/>
              <a:t> </a:t>
            </a:r>
            <a:endParaRPr lang="it-IT" sz="1200" dirty="0"/>
          </a:p>
        </p:txBody>
      </p:sp>
    </p:spTree>
    <p:extLst>
      <p:ext uri="{BB962C8B-B14F-4D97-AF65-F5344CB8AC3E}">
        <p14:creationId xmlns:p14="http://schemas.microsoft.com/office/powerpoint/2010/main" xmlns="" val="30008715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4600" y="90146"/>
            <a:ext cx="4114800" cy="701040"/>
          </a:xfrm>
        </p:spPr>
        <p:txBody>
          <a:bodyPr/>
          <a:lstStyle/>
          <a:p>
            <a:r>
              <a:rPr lang="it-IT" dirty="0" smtClean="0"/>
              <a:t>La Sindrome cardio-renale </a:t>
            </a:r>
            <a:endParaRPr lang="it-IT" dirty="0"/>
          </a:p>
        </p:txBody>
      </p:sp>
      <p:pic>
        <p:nvPicPr>
          <p:cNvPr id="3" name="Immagine 2"/>
          <p:cNvPicPr>
            <a:picLocks noChangeAspect="1"/>
          </p:cNvPicPr>
          <p:nvPr/>
        </p:nvPicPr>
        <p:blipFill>
          <a:blip r:embed="rId3" cstate="print"/>
          <a:stretch>
            <a:fillRect/>
          </a:stretch>
        </p:blipFill>
        <p:spPr>
          <a:xfrm>
            <a:off x="519559" y="943592"/>
            <a:ext cx="8197640" cy="5340147"/>
          </a:xfrm>
          <a:prstGeom prst="rect">
            <a:avLst/>
          </a:prstGeom>
        </p:spPr>
      </p:pic>
      <p:sp>
        <p:nvSpPr>
          <p:cNvPr id="4" name="Rettangolo 3"/>
          <p:cNvSpPr/>
          <p:nvPr/>
        </p:nvSpPr>
        <p:spPr>
          <a:xfrm>
            <a:off x="118194" y="6400313"/>
            <a:ext cx="2349121" cy="369332"/>
          </a:xfrm>
          <a:prstGeom prst="rect">
            <a:avLst/>
          </a:prstGeom>
        </p:spPr>
        <p:txBody>
          <a:bodyPr wrap="none">
            <a:spAutoFit/>
          </a:bodyPr>
          <a:lstStyle/>
          <a:p>
            <a:r>
              <a:rPr lang="de-DE" dirty="0" smtClean="0"/>
              <a:t>J </a:t>
            </a:r>
            <a:r>
              <a:rPr lang="de-DE" dirty="0"/>
              <a:t>S. </a:t>
            </a:r>
            <a:r>
              <a:rPr lang="de-DE" dirty="0" smtClean="0"/>
              <a:t>Bock,  S S. Gottlieb  </a:t>
            </a:r>
            <a:endParaRPr lang="it-IT" dirty="0"/>
          </a:p>
        </p:txBody>
      </p:sp>
      <p:sp>
        <p:nvSpPr>
          <p:cNvPr id="6" name="Rettangolo 5"/>
          <p:cNvSpPr/>
          <p:nvPr/>
        </p:nvSpPr>
        <p:spPr>
          <a:xfrm>
            <a:off x="2351645" y="6413451"/>
            <a:ext cx="2951913" cy="369332"/>
          </a:xfrm>
          <a:prstGeom prst="rect">
            <a:avLst/>
          </a:prstGeom>
        </p:spPr>
        <p:txBody>
          <a:bodyPr wrap="none">
            <a:spAutoFit/>
          </a:bodyPr>
          <a:lstStyle/>
          <a:p>
            <a:r>
              <a:rPr lang="en-US" b="1" i="1" dirty="0"/>
              <a:t>Circulation</a:t>
            </a:r>
            <a:r>
              <a:rPr lang="en-US" b="1" dirty="0"/>
              <a:t>. 2010;121:2592-</a:t>
            </a:r>
            <a:r>
              <a:rPr lang="en-US" b="1" dirty="0" smtClean="0"/>
              <a:t>2600</a:t>
            </a:r>
            <a:endParaRPr lang="it-IT" dirty="0"/>
          </a:p>
        </p:txBody>
      </p:sp>
    </p:spTree>
    <p:extLst>
      <p:ext uri="{BB962C8B-B14F-4D97-AF65-F5344CB8AC3E}">
        <p14:creationId xmlns:p14="http://schemas.microsoft.com/office/powerpoint/2010/main" xmlns="" val="26688680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DIMISSIONI OSPEDALIERE RELATIVE ALL’ANNO 2013 PER HF </a:t>
            </a:r>
            <a:endParaRPr lang="it-IT" dirty="0"/>
          </a:p>
        </p:txBody>
      </p:sp>
      <p:pic>
        <p:nvPicPr>
          <p:cNvPr id="3" name="Immagine 2" descr="1736765-logo_asl2_umbria.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1667" y="1852083"/>
            <a:ext cx="8678333" cy="3862917"/>
          </a:xfrm>
          <a:prstGeom prst="rect">
            <a:avLst/>
          </a:prstGeom>
        </p:spPr>
      </p:pic>
      <p:sp>
        <p:nvSpPr>
          <p:cNvPr id="4" name="CasellaDiTesto 3"/>
          <p:cNvSpPr txBox="1"/>
          <p:nvPr/>
        </p:nvSpPr>
        <p:spPr>
          <a:xfrm>
            <a:off x="5037667" y="2286000"/>
            <a:ext cx="677333" cy="369332"/>
          </a:xfrm>
          <a:prstGeom prst="rect">
            <a:avLst/>
          </a:prstGeom>
          <a:noFill/>
        </p:spPr>
        <p:txBody>
          <a:bodyPr wrap="square" rtlCol="0">
            <a:spAutoFit/>
          </a:bodyPr>
          <a:lstStyle/>
          <a:p>
            <a:r>
              <a:rPr lang="it-IT" dirty="0" smtClean="0">
                <a:solidFill>
                  <a:schemeClr val="bg1"/>
                </a:solidFill>
              </a:rPr>
              <a:t>994</a:t>
            </a:r>
            <a:endParaRPr lang="it-IT" dirty="0">
              <a:solidFill>
                <a:schemeClr val="bg1"/>
              </a:solidFill>
            </a:endParaRPr>
          </a:p>
        </p:txBody>
      </p:sp>
      <p:sp>
        <p:nvSpPr>
          <p:cNvPr id="5" name="CasellaDiTesto 4"/>
          <p:cNvSpPr txBox="1"/>
          <p:nvPr/>
        </p:nvSpPr>
        <p:spPr>
          <a:xfrm>
            <a:off x="5528733" y="4332817"/>
            <a:ext cx="677333" cy="369332"/>
          </a:xfrm>
          <a:prstGeom prst="rect">
            <a:avLst/>
          </a:prstGeom>
          <a:noFill/>
        </p:spPr>
        <p:txBody>
          <a:bodyPr wrap="square" rtlCol="0">
            <a:spAutoFit/>
          </a:bodyPr>
          <a:lstStyle/>
          <a:p>
            <a:r>
              <a:rPr lang="it-IT" dirty="0" smtClean="0">
                <a:solidFill>
                  <a:schemeClr val="bg1"/>
                </a:solidFill>
              </a:rPr>
              <a:t>987</a:t>
            </a:r>
            <a:endParaRPr lang="it-IT" dirty="0">
              <a:solidFill>
                <a:schemeClr val="bg1"/>
              </a:solidFill>
            </a:endParaRPr>
          </a:p>
        </p:txBody>
      </p:sp>
      <p:sp>
        <p:nvSpPr>
          <p:cNvPr id="6" name="CasellaDiTesto 5"/>
          <p:cNvSpPr txBox="1"/>
          <p:nvPr/>
        </p:nvSpPr>
        <p:spPr>
          <a:xfrm>
            <a:off x="3898900" y="3602566"/>
            <a:ext cx="677333" cy="507831"/>
          </a:xfrm>
          <a:prstGeom prst="rect">
            <a:avLst/>
          </a:prstGeom>
          <a:noFill/>
        </p:spPr>
        <p:txBody>
          <a:bodyPr wrap="square" rtlCol="0">
            <a:spAutoFit/>
          </a:bodyPr>
          <a:lstStyle/>
          <a:p>
            <a:r>
              <a:rPr lang="it-IT" dirty="0" smtClean="0">
                <a:solidFill>
                  <a:schemeClr val="bg1"/>
                </a:solidFill>
              </a:rPr>
              <a:t>888</a:t>
            </a:r>
          </a:p>
          <a:p>
            <a:r>
              <a:rPr lang="it-IT" sz="900" dirty="0" smtClean="0">
                <a:solidFill>
                  <a:schemeClr val="bg1"/>
                </a:solidFill>
              </a:rPr>
              <a:t>H Perugia</a:t>
            </a:r>
            <a:endParaRPr lang="it-IT" sz="900" dirty="0">
              <a:solidFill>
                <a:schemeClr val="bg1"/>
              </a:solidFill>
            </a:endParaRPr>
          </a:p>
        </p:txBody>
      </p:sp>
      <p:sp>
        <p:nvSpPr>
          <p:cNvPr id="7" name="CasellaDiTesto 6"/>
          <p:cNvSpPr txBox="1"/>
          <p:nvPr/>
        </p:nvSpPr>
        <p:spPr>
          <a:xfrm>
            <a:off x="4396317" y="4854549"/>
            <a:ext cx="677333" cy="523220"/>
          </a:xfrm>
          <a:prstGeom prst="rect">
            <a:avLst/>
          </a:prstGeom>
          <a:noFill/>
        </p:spPr>
        <p:txBody>
          <a:bodyPr wrap="square" rtlCol="0">
            <a:spAutoFit/>
          </a:bodyPr>
          <a:lstStyle/>
          <a:p>
            <a:r>
              <a:rPr lang="it-IT" dirty="0" smtClean="0">
                <a:solidFill>
                  <a:schemeClr val="bg1"/>
                </a:solidFill>
              </a:rPr>
              <a:t>910</a:t>
            </a:r>
          </a:p>
          <a:p>
            <a:r>
              <a:rPr lang="it-IT" sz="1000" dirty="0" smtClean="0">
                <a:solidFill>
                  <a:schemeClr val="bg1"/>
                </a:solidFill>
              </a:rPr>
              <a:t>H Terni</a:t>
            </a:r>
            <a:endParaRPr lang="it-IT" sz="1000" dirty="0">
              <a:solidFill>
                <a:schemeClr val="bg1"/>
              </a:solidFill>
            </a:endParaRPr>
          </a:p>
        </p:txBody>
      </p:sp>
      <p:sp>
        <p:nvSpPr>
          <p:cNvPr id="8" name="CasellaDiTesto 7"/>
          <p:cNvSpPr txBox="1"/>
          <p:nvPr/>
        </p:nvSpPr>
        <p:spPr>
          <a:xfrm>
            <a:off x="5190067" y="3136900"/>
            <a:ext cx="677333" cy="677108"/>
          </a:xfrm>
          <a:prstGeom prst="rect">
            <a:avLst/>
          </a:prstGeom>
          <a:noFill/>
        </p:spPr>
        <p:txBody>
          <a:bodyPr wrap="square" rtlCol="0">
            <a:spAutoFit/>
          </a:bodyPr>
          <a:lstStyle/>
          <a:p>
            <a:r>
              <a:rPr lang="it-IT" dirty="0" smtClean="0">
                <a:solidFill>
                  <a:schemeClr val="bg1"/>
                </a:solidFill>
              </a:rPr>
              <a:t>20 </a:t>
            </a:r>
            <a:r>
              <a:rPr lang="it-IT" sz="1000" dirty="0" smtClean="0">
                <a:solidFill>
                  <a:schemeClr val="bg1"/>
                </a:solidFill>
              </a:rPr>
              <a:t>Case di Cura</a:t>
            </a:r>
            <a:endParaRPr lang="it-IT" sz="1000" dirty="0">
              <a:solidFill>
                <a:schemeClr val="bg1"/>
              </a:solidFill>
            </a:endParaRPr>
          </a:p>
        </p:txBody>
      </p:sp>
      <p:sp>
        <p:nvSpPr>
          <p:cNvPr id="9" name="CasellaDiTesto 8"/>
          <p:cNvSpPr txBox="1"/>
          <p:nvPr/>
        </p:nvSpPr>
        <p:spPr>
          <a:xfrm>
            <a:off x="6206065" y="5217583"/>
            <a:ext cx="2377017" cy="369332"/>
          </a:xfrm>
          <a:prstGeom prst="rect">
            <a:avLst/>
          </a:prstGeom>
          <a:noFill/>
        </p:spPr>
        <p:txBody>
          <a:bodyPr wrap="square" rtlCol="0">
            <a:spAutoFit/>
          </a:bodyPr>
          <a:lstStyle/>
          <a:p>
            <a:r>
              <a:rPr lang="it-IT" dirty="0" smtClean="0">
                <a:solidFill>
                  <a:srgbClr val="000000"/>
                </a:solidFill>
              </a:rPr>
              <a:t>Totale SDO HF 3799</a:t>
            </a:r>
            <a:endParaRPr lang="it-IT" dirty="0">
              <a:solidFill>
                <a:srgbClr val="000000"/>
              </a:solidFill>
            </a:endParaRPr>
          </a:p>
        </p:txBody>
      </p:sp>
      <p:sp>
        <p:nvSpPr>
          <p:cNvPr id="11" name="Rettangolo 10"/>
          <p:cNvSpPr/>
          <p:nvPr/>
        </p:nvSpPr>
        <p:spPr>
          <a:xfrm>
            <a:off x="344592" y="2286000"/>
            <a:ext cx="2697666" cy="3000822"/>
          </a:xfrm>
          <a:prstGeom prst="rect">
            <a:avLst/>
          </a:prstGeom>
        </p:spPr>
        <p:txBody>
          <a:bodyPr wrap="square">
            <a:spAutoFit/>
          </a:bodyPr>
          <a:lstStyle/>
          <a:p>
            <a:r>
              <a:rPr lang="it-IT" sz="900" b="1" dirty="0">
                <a:solidFill>
                  <a:schemeClr val="bg1"/>
                </a:solidFill>
              </a:rPr>
              <a:t>Codici ICD9CM* selezionati come indicativi di probabile o possibile scompenso cardiaco.</a:t>
            </a:r>
          </a:p>
          <a:p>
            <a:endParaRPr lang="it-IT" sz="900" dirty="0">
              <a:solidFill>
                <a:schemeClr val="bg1"/>
              </a:solidFill>
            </a:endParaRPr>
          </a:p>
          <a:p>
            <a:r>
              <a:rPr lang="it-IT" sz="900" dirty="0">
                <a:solidFill>
                  <a:schemeClr val="bg1"/>
                </a:solidFill>
              </a:rPr>
              <a:t>402.-1 Cardiopatia ipertensiva con insufficienza cardiaca congestizia</a:t>
            </a:r>
          </a:p>
          <a:p>
            <a:endParaRPr lang="it-IT" sz="900" dirty="0">
              <a:solidFill>
                <a:schemeClr val="bg1"/>
              </a:solidFill>
            </a:endParaRPr>
          </a:p>
          <a:p>
            <a:r>
              <a:rPr lang="it-IT" sz="900" dirty="0">
                <a:solidFill>
                  <a:schemeClr val="bg1"/>
                </a:solidFill>
              </a:rPr>
              <a:t>404.-1 </a:t>
            </a:r>
            <a:r>
              <a:rPr lang="it-IT" sz="900" dirty="0" err="1">
                <a:solidFill>
                  <a:schemeClr val="bg1"/>
                </a:solidFill>
              </a:rPr>
              <a:t>Cardionefropatia</a:t>
            </a:r>
            <a:r>
              <a:rPr lang="it-IT" sz="900" dirty="0">
                <a:solidFill>
                  <a:schemeClr val="bg1"/>
                </a:solidFill>
              </a:rPr>
              <a:t> ipertensiva con insufficienza cardiaca congestizia</a:t>
            </a:r>
          </a:p>
          <a:p>
            <a:endParaRPr lang="it-IT" sz="900" dirty="0">
              <a:solidFill>
                <a:schemeClr val="bg1"/>
              </a:solidFill>
            </a:endParaRPr>
          </a:p>
          <a:p>
            <a:r>
              <a:rPr lang="it-IT" sz="900" dirty="0">
                <a:solidFill>
                  <a:schemeClr val="bg1"/>
                </a:solidFill>
              </a:rPr>
              <a:t>404.-3 </a:t>
            </a:r>
            <a:r>
              <a:rPr lang="it-IT" sz="900" dirty="0" err="1">
                <a:solidFill>
                  <a:schemeClr val="bg1"/>
                </a:solidFill>
              </a:rPr>
              <a:t>Cardionefropatia</a:t>
            </a:r>
            <a:r>
              <a:rPr lang="it-IT" sz="900" dirty="0">
                <a:solidFill>
                  <a:schemeClr val="bg1"/>
                </a:solidFill>
              </a:rPr>
              <a:t> ipertensiva con insufficienza cardiaca congestizia e insufficienza renale</a:t>
            </a:r>
          </a:p>
          <a:p>
            <a:endParaRPr lang="it-IT" sz="900" dirty="0">
              <a:solidFill>
                <a:schemeClr val="bg1"/>
              </a:solidFill>
            </a:endParaRPr>
          </a:p>
          <a:p>
            <a:r>
              <a:rPr lang="it-IT" sz="900" dirty="0">
                <a:solidFill>
                  <a:schemeClr val="bg1"/>
                </a:solidFill>
              </a:rPr>
              <a:t>415.- Malattia cardiopolmonare acuta</a:t>
            </a:r>
          </a:p>
          <a:p>
            <a:endParaRPr lang="it-IT" sz="900" dirty="0">
              <a:solidFill>
                <a:schemeClr val="bg1"/>
              </a:solidFill>
            </a:endParaRPr>
          </a:p>
          <a:p>
            <a:r>
              <a:rPr lang="it-IT" sz="900" dirty="0">
                <a:solidFill>
                  <a:schemeClr val="bg1"/>
                </a:solidFill>
              </a:rPr>
              <a:t>428.0 Insufficienza cardiaca congestizia</a:t>
            </a:r>
          </a:p>
          <a:p>
            <a:endParaRPr lang="it-IT" sz="900" dirty="0">
              <a:solidFill>
                <a:schemeClr val="bg1"/>
              </a:solidFill>
            </a:endParaRPr>
          </a:p>
          <a:p>
            <a:r>
              <a:rPr lang="it-IT" sz="900" dirty="0">
                <a:solidFill>
                  <a:schemeClr val="bg1"/>
                </a:solidFill>
              </a:rPr>
              <a:t>428.1  Insufficienza del cuore sinistro</a:t>
            </a:r>
          </a:p>
          <a:p>
            <a:endParaRPr lang="it-IT" sz="900" dirty="0">
              <a:solidFill>
                <a:schemeClr val="bg1"/>
              </a:solidFill>
            </a:endParaRPr>
          </a:p>
          <a:p>
            <a:r>
              <a:rPr lang="it-IT" sz="900" dirty="0">
                <a:solidFill>
                  <a:schemeClr val="bg1"/>
                </a:solidFill>
              </a:rPr>
              <a:t>428.9 Insufficienza cardiaca non specificata</a:t>
            </a:r>
          </a:p>
          <a:p>
            <a:endParaRPr lang="it-IT" sz="900" dirty="0">
              <a:solidFill>
                <a:schemeClr val="bg1"/>
              </a:solidFill>
            </a:endParaRPr>
          </a:p>
          <a:p>
            <a:r>
              <a:rPr lang="it-IT" sz="900" dirty="0">
                <a:solidFill>
                  <a:schemeClr val="bg1"/>
                </a:solidFill>
              </a:rPr>
              <a:t>518.4  Edema polmonare acuto, non specificato</a:t>
            </a:r>
          </a:p>
        </p:txBody>
      </p:sp>
    </p:spTree>
    <p:extLst>
      <p:ext uri="{BB962C8B-B14F-4D97-AF65-F5344CB8AC3E}">
        <p14:creationId xmlns:p14="http://schemas.microsoft.com/office/powerpoint/2010/main" xmlns="" val="26164268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DIMISSIONI OSPEDALIERE RELATIVE ALL’ANNO 2013 PER </a:t>
            </a:r>
            <a:r>
              <a:rPr lang="it-IT" dirty="0" smtClean="0"/>
              <a:t>HF e trattamento dialitico /UF</a:t>
            </a:r>
            <a:endParaRPr lang="it-IT" dirty="0"/>
          </a:p>
        </p:txBody>
      </p:sp>
      <p:pic>
        <p:nvPicPr>
          <p:cNvPr id="3" name="Immagine 2" descr="83N74tN518uRAZIENDA-UNITA-SANITARIA-LOCALE-UMBRIA-1.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7836" y="1894418"/>
            <a:ext cx="8920015" cy="4622712"/>
          </a:xfrm>
          <a:prstGeom prst="rect">
            <a:avLst/>
          </a:prstGeom>
        </p:spPr>
      </p:pic>
      <p:sp>
        <p:nvSpPr>
          <p:cNvPr id="4" name="CasellaDiTesto 3"/>
          <p:cNvSpPr txBox="1"/>
          <p:nvPr/>
        </p:nvSpPr>
        <p:spPr>
          <a:xfrm>
            <a:off x="3814234" y="3602566"/>
            <a:ext cx="990599" cy="784830"/>
          </a:xfrm>
          <a:prstGeom prst="rect">
            <a:avLst/>
          </a:prstGeom>
          <a:noFill/>
        </p:spPr>
        <p:txBody>
          <a:bodyPr wrap="square" rtlCol="0">
            <a:spAutoFit/>
          </a:bodyPr>
          <a:lstStyle/>
          <a:p>
            <a:r>
              <a:rPr lang="it-IT" dirty="0" smtClean="0">
                <a:solidFill>
                  <a:schemeClr val="bg1"/>
                </a:solidFill>
              </a:rPr>
              <a:t>888</a:t>
            </a:r>
          </a:p>
          <a:p>
            <a:r>
              <a:rPr lang="it-IT" sz="900" b="1" dirty="0" smtClean="0">
                <a:solidFill>
                  <a:schemeClr val="bg1"/>
                </a:solidFill>
              </a:rPr>
              <a:t>H Perugia</a:t>
            </a:r>
          </a:p>
          <a:p>
            <a:pPr algn="ctr"/>
            <a:r>
              <a:rPr lang="it-IT" b="1" dirty="0" smtClean="0">
                <a:solidFill>
                  <a:schemeClr val="bg1"/>
                </a:solidFill>
              </a:rPr>
              <a:t>HD 35 </a:t>
            </a:r>
            <a:endParaRPr lang="it-IT" b="1" dirty="0">
              <a:solidFill>
                <a:schemeClr val="bg1"/>
              </a:solidFill>
            </a:endParaRPr>
          </a:p>
        </p:txBody>
      </p:sp>
      <p:sp>
        <p:nvSpPr>
          <p:cNvPr id="5" name="CasellaDiTesto 4"/>
          <p:cNvSpPr txBox="1"/>
          <p:nvPr/>
        </p:nvSpPr>
        <p:spPr>
          <a:xfrm>
            <a:off x="4889499" y="2286000"/>
            <a:ext cx="1090083" cy="646331"/>
          </a:xfrm>
          <a:prstGeom prst="rect">
            <a:avLst/>
          </a:prstGeom>
          <a:noFill/>
        </p:spPr>
        <p:txBody>
          <a:bodyPr wrap="square" rtlCol="0">
            <a:spAutoFit/>
          </a:bodyPr>
          <a:lstStyle/>
          <a:p>
            <a:r>
              <a:rPr lang="it-IT" dirty="0" smtClean="0">
                <a:solidFill>
                  <a:schemeClr val="bg1"/>
                </a:solidFill>
              </a:rPr>
              <a:t>994</a:t>
            </a:r>
          </a:p>
          <a:p>
            <a:r>
              <a:rPr lang="it-IT" b="1" dirty="0" smtClean="0">
                <a:solidFill>
                  <a:srgbClr val="000000"/>
                </a:solidFill>
              </a:rPr>
              <a:t>HD 26</a:t>
            </a:r>
            <a:endParaRPr lang="it-IT" b="1" dirty="0">
              <a:solidFill>
                <a:srgbClr val="000000"/>
              </a:solidFill>
            </a:endParaRPr>
          </a:p>
        </p:txBody>
      </p:sp>
      <p:sp>
        <p:nvSpPr>
          <p:cNvPr id="6" name="CasellaDiTesto 5"/>
          <p:cNvSpPr txBox="1"/>
          <p:nvPr/>
        </p:nvSpPr>
        <p:spPr>
          <a:xfrm>
            <a:off x="5528733" y="4332817"/>
            <a:ext cx="831850" cy="646331"/>
          </a:xfrm>
          <a:prstGeom prst="rect">
            <a:avLst/>
          </a:prstGeom>
          <a:noFill/>
        </p:spPr>
        <p:txBody>
          <a:bodyPr wrap="square" rtlCol="0">
            <a:spAutoFit/>
          </a:bodyPr>
          <a:lstStyle/>
          <a:p>
            <a:r>
              <a:rPr lang="it-IT" dirty="0" smtClean="0">
                <a:solidFill>
                  <a:schemeClr val="bg1"/>
                </a:solidFill>
              </a:rPr>
              <a:t>987</a:t>
            </a:r>
          </a:p>
          <a:p>
            <a:r>
              <a:rPr lang="it-IT" b="1" dirty="0" smtClean="0">
                <a:solidFill>
                  <a:schemeClr val="bg1"/>
                </a:solidFill>
              </a:rPr>
              <a:t>HD 12</a:t>
            </a:r>
            <a:endParaRPr lang="it-IT" b="1" dirty="0">
              <a:solidFill>
                <a:schemeClr val="bg1"/>
              </a:solidFill>
            </a:endParaRPr>
          </a:p>
        </p:txBody>
      </p:sp>
      <p:sp>
        <p:nvSpPr>
          <p:cNvPr id="7" name="CasellaDiTesto 6"/>
          <p:cNvSpPr txBox="1"/>
          <p:nvPr/>
        </p:nvSpPr>
        <p:spPr>
          <a:xfrm>
            <a:off x="5190067" y="3136900"/>
            <a:ext cx="677333" cy="677108"/>
          </a:xfrm>
          <a:prstGeom prst="rect">
            <a:avLst/>
          </a:prstGeom>
          <a:noFill/>
        </p:spPr>
        <p:txBody>
          <a:bodyPr wrap="square" rtlCol="0">
            <a:spAutoFit/>
          </a:bodyPr>
          <a:lstStyle/>
          <a:p>
            <a:r>
              <a:rPr lang="it-IT" dirty="0" smtClean="0">
                <a:solidFill>
                  <a:schemeClr val="bg1"/>
                </a:solidFill>
              </a:rPr>
              <a:t>20 </a:t>
            </a:r>
            <a:r>
              <a:rPr lang="it-IT" sz="1000" dirty="0" smtClean="0">
                <a:solidFill>
                  <a:schemeClr val="bg1"/>
                </a:solidFill>
              </a:rPr>
              <a:t>Case di Cura</a:t>
            </a:r>
            <a:endParaRPr lang="it-IT" sz="1000" dirty="0">
              <a:solidFill>
                <a:schemeClr val="bg1"/>
              </a:solidFill>
            </a:endParaRPr>
          </a:p>
        </p:txBody>
      </p:sp>
      <p:sp>
        <p:nvSpPr>
          <p:cNvPr id="8" name="CasellaDiTesto 7"/>
          <p:cNvSpPr txBox="1"/>
          <p:nvPr/>
        </p:nvSpPr>
        <p:spPr>
          <a:xfrm>
            <a:off x="4116918" y="4787781"/>
            <a:ext cx="1206500" cy="800219"/>
          </a:xfrm>
          <a:prstGeom prst="rect">
            <a:avLst/>
          </a:prstGeom>
          <a:noFill/>
        </p:spPr>
        <p:txBody>
          <a:bodyPr wrap="square" rtlCol="0">
            <a:spAutoFit/>
          </a:bodyPr>
          <a:lstStyle/>
          <a:p>
            <a:r>
              <a:rPr lang="it-IT" dirty="0" smtClean="0">
                <a:solidFill>
                  <a:schemeClr val="bg1"/>
                </a:solidFill>
              </a:rPr>
              <a:t>910</a:t>
            </a:r>
          </a:p>
          <a:p>
            <a:r>
              <a:rPr lang="it-IT" sz="1000" dirty="0" smtClean="0">
                <a:solidFill>
                  <a:schemeClr val="bg1"/>
                </a:solidFill>
              </a:rPr>
              <a:t>H Terni</a:t>
            </a:r>
          </a:p>
          <a:p>
            <a:pPr algn="ctr"/>
            <a:r>
              <a:rPr lang="it-IT" b="1" dirty="0" smtClean="0">
                <a:solidFill>
                  <a:schemeClr val="bg1"/>
                </a:solidFill>
              </a:rPr>
              <a:t>HD 21</a:t>
            </a:r>
            <a:endParaRPr lang="it-IT" b="1" dirty="0">
              <a:solidFill>
                <a:schemeClr val="bg1"/>
              </a:solidFill>
            </a:endParaRPr>
          </a:p>
        </p:txBody>
      </p:sp>
      <p:sp>
        <p:nvSpPr>
          <p:cNvPr id="9" name="CasellaDiTesto 8"/>
          <p:cNvSpPr txBox="1"/>
          <p:nvPr/>
        </p:nvSpPr>
        <p:spPr>
          <a:xfrm>
            <a:off x="5787601" y="5733481"/>
            <a:ext cx="3270250" cy="646331"/>
          </a:xfrm>
          <a:prstGeom prst="rect">
            <a:avLst/>
          </a:prstGeom>
          <a:noFill/>
        </p:spPr>
        <p:txBody>
          <a:bodyPr wrap="square" rtlCol="0">
            <a:spAutoFit/>
          </a:bodyPr>
          <a:lstStyle/>
          <a:p>
            <a:r>
              <a:rPr lang="it-IT" dirty="0" smtClean="0">
                <a:solidFill>
                  <a:srgbClr val="000000"/>
                </a:solidFill>
              </a:rPr>
              <a:t>Totale HF     3799</a:t>
            </a:r>
          </a:p>
          <a:p>
            <a:r>
              <a:rPr lang="it-IT" dirty="0" smtClean="0">
                <a:solidFill>
                  <a:srgbClr val="000000"/>
                </a:solidFill>
              </a:rPr>
              <a:t>Totale HD    94    pari a   2,47%</a:t>
            </a:r>
            <a:endParaRPr lang="it-IT" dirty="0">
              <a:solidFill>
                <a:srgbClr val="000000"/>
              </a:solidFill>
            </a:endParaRPr>
          </a:p>
        </p:txBody>
      </p:sp>
      <p:sp>
        <p:nvSpPr>
          <p:cNvPr id="11" name="Rettangolo 10"/>
          <p:cNvSpPr/>
          <p:nvPr/>
        </p:nvSpPr>
        <p:spPr>
          <a:xfrm>
            <a:off x="444500" y="2313597"/>
            <a:ext cx="2587911" cy="2677657"/>
          </a:xfrm>
          <a:prstGeom prst="rect">
            <a:avLst/>
          </a:prstGeom>
        </p:spPr>
        <p:txBody>
          <a:bodyPr wrap="square">
            <a:spAutoFit/>
          </a:bodyPr>
          <a:lstStyle/>
          <a:p>
            <a:r>
              <a:rPr lang="it-IT" sz="800" b="1" dirty="0">
                <a:solidFill>
                  <a:srgbClr val="000000"/>
                </a:solidFill>
              </a:rPr>
              <a:t>Codici ICD9CM* selezionati come indicativi di probabile o possibile scompenso cardiaco.</a:t>
            </a:r>
          </a:p>
          <a:p>
            <a:endParaRPr lang="it-IT" sz="800" dirty="0">
              <a:solidFill>
                <a:srgbClr val="000000"/>
              </a:solidFill>
            </a:endParaRPr>
          </a:p>
          <a:p>
            <a:r>
              <a:rPr lang="it-IT" sz="800" dirty="0">
                <a:solidFill>
                  <a:srgbClr val="000000"/>
                </a:solidFill>
              </a:rPr>
              <a:t>402.-1 Cardiopatia ipertensiva con insufficienza cardiaca congestizia</a:t>
            </a:r>
          </a:p>
          <a:p>
            <a:endParaRPr lang="it-IT" sz="800" dirty="0">
              <a:solidFill>
                <a:srgbClr val="000000"/>
              </a:solidFill>
            </a:endParaRPr>
          </a:p>
          <a:p>
            <a:r>
              <a:rPr lang="it-IT" sz="800" dirty="0">
                <a:solidFill>
                  <a:srgbClr val="000000"/>
                </a:solidFill>
              </a:rPr>
              <a:t>404.-1 </a:t>
            </a:r>
            <a:r>
              <a:rPr lang="it-IT" sz="800" dirty="0" err="1">
                <a:solidFill>
                  <a:srgbClr val="000000"/>
                </a:solidFill>
              </a:rPr>
              <a:t>Cardionefropatia</a:t>
            </a:r>
            <a:r>
              <a:rPr lang="it-IT" sz="800" dirty="0">
                <a:solidFill>
                  <a:srgbClr val="000000"/>
                </a:solidFill>
              </a:rPr>
              <a:t> ipertensiva con insufficienza cardiaca congestizia</a:t>
            </a:r>
          </a:p>
          <a:p>
            <a:endParaRPr lang="it-IT" sz="800" dirty="0">
              <a:solidFill>
                <a:srgbClr val="000000"/>
              </a:solidFill>
            </a:endParaRPr>
          </a:p>
          <a:p>
            <a:r>
              <a:rPr lang="it-IT" sz="800" dirty="0">
                <a:solidFill>
                  <a:srgbClr val="000000"/>
                </a:solidFill>
              </a:rPr>
              <a:t>404.-3 </a:t>
            </a:r>
            <a:r>
              <a:rPr lang="it-IT" sz="800" dirty="0" err="1">
                <a:solidFill>
                  <a:srgbClr val="000000"/>
                </a:solidFill>
              </a:rPr>
              <a:t>Cardionefropatia</a:t>
            </a:r>
            <a:r>
              <a:rPr lang="it-IT" sz="800" dirty="0">
                <a:solidFill>
                  <a:srgbClr val="000000"/>
                </a:solidFill>
              </a:rPr>
              <a:t> ipertensiva con insufficienza cardiaca congestizia e insufficienza renale</a:t>
            </a:r>
          </a:p>
          <a:p>
            <a:endParaRPr lang="it-IT" sz="800" dirty="0">
              <a:solidFill>
                <a:srgbClr val="000000"/>
              </a:solidFill>
            </a:endParaRPr>
          </a:p>
          <a:p>
            <a:r>
              <a:rPr lang="it-IT" sz="800" dirty="0">
                <a:solidFill>
                  <a:srgbClr val="000000"/>
                </a:solidFill>
              </a:rPr>
              <a:t>415.- Malattia cardiopolmonare acuta</a:t>
            </a:r>
          </a:p>
          <a:p>
            <a:endParaRPr lang="it-IT" sz="800" dirty="0">
              <a:solidFill>
                <a:srgbClr val="000000"/>
              </a:solidFill>
            </a:endParaRPr>
          </a:p>
          <a:p>
            <a:r>
              <a:rPr lang="it-IT" sz="800" dirty="0">
                <a:solidFill>
                  <a:srgbClr val="000000"/>
                </a:solidFill>
              </a:rPr>
              <a:t>428.0 Insufficienza cardiaca congestizia</a:t>
            </a:r>
          </a:p>
          <a:p>
            <a:endParaRPr lang="it-IT" sz="800" dirty="0">
              <a:solidFill>
                <a:srgbClr val="000000"/>
              </a:solidFill>
            </a:endParaRPr>
          </a:p>
          <a:p>
            <a:r>
              <a:rPr lang="it-IT" sz="800" dirty="0">
                <a:solidFill>
                  <a:srgbClr val="000000"/>
                </a:solidFill>
              </a:rPr>
              <a:t>428.1  Insufficienza del cuore sinistro</a:t>
            </a:r>
          </a:p>
          <a:p>
            <a:endParaRPr lang="it-IT" sz="800" dirty="0">
              <a:solidFill>
                <a:srgbClr val="000000"/>
              </a:solidFill>
            </a:endParaRPr>
          </a:p>
          <a:p>
            <a:r>
              <a:rPr lang="it-IT" sz="800" dirty="0">
                <a:solidFill>
                  <a:srgbClr val="000000"/>
                </a:solidFill>
              </a:rPr>
              <a:t>428.9 Insufficienza cardiaca non specificata</a:t>
            </a:r>
          </a:p>
          <a:p>
            <a:endParaRPr lang="it-IT" sz="800" dirty="0">
              <a:solidFill>
                <a:srgbClr val="000000"/>
              </a:solidFill>
            </a:endParaRPr>
          </a:p>
          <a:p>
            <a:r>
              <a:rPr lang="it-IT" sz="800" dirty="0">
                <a:solidFill>
                  <a:srgbClr val="000000"/>
                </a:solidFill>
              </a:rPr>
              <a:t>518.4  Edema polmonare acuto, non specificato</a:t>
            </a:r>
          </a:p>
        </p:txBody>
      </p:sp>
      <p:sp>
        <p:nvSpPr>
          <p:cNvPr id="12" name="Rettangolo 11"/>
          <p:cNvSpPr/>
          <p:nvPr/>
        </p:nvSpPr>
        <p:spPr>
          <a:xfrm>
            <a:off x="387342" y="5115841"/>
            <a:ext cx="2645069" cy="923330"/>
          </a:xfrm>
          <a:prstGeom prst="rect">
            <a:avLst/>
          </a:prstGeom>
        </p:spPr>
        <p:txBody>
          <a:bodyPr wrap="square">
            <a:spAutoFit/>
          </a:bodyPr>
          <a:lstStyle/>
          <a:p>
            <a:r>
              <a:rPr lang="it-IT" sz="900" b="1" dirty="0">
                <a:solidFill>
                  <a:srgbClr val="000000"/>
                </a:solidFill>
              </a:rPr>
              <a:t>Codici </a:t>
            </a:r>
            <a:r>
              <a:rPr lang="it-IT" sz="900" b="1" dirty="0" smtClean="0">
                <a:solidFill>
                  <a:srgbClr val="000000"/>
                </a:solidFill>
              </a:rPr>
              <a:t>ICD9CM</a:t>
            </a:r>
          </a:p>
          <a:p>
            <a:r>
              <a:rPr lang="it-IT" sz="900" dirty="0">
                <a:solidFill>
                  <a:srgbClr val="000000"/>
                </a:solidFill>
              </a:rPr>
              <a:t>Ricovero per dialisi renale    (317) </a:t>
            </a:r>
          </a:p>
          <a:p>
            <a:r>
              <a:rPr lang="fi-FI" sz="900" dirty="0" err="1">
                <a:solidFill>
                  <a:srgbClr val="000000"/>
                </a:solidFill>
              </a:rPr>
              <a:t>Procedura/intervento</a:t>
            </a:r>
            <a:r>
              <a:rPr lang="fi-FI" sz="900" dirty="0">
                <a:solidFill>
                  <a:srgbClr val="000000"/>
                </a:solidFill>
              </a:rPr>
              <a:t>  </a:t>
            </a:r>
            <a:r>
              <a:rPr lang="fi-FI" sz="900" dirty="0" err="1">
                <a:solidFill>
                  <a:srgbClr val="000000"/>
                </a:solidFill>
              </a:rPr>
              <a:t>Emodialisi</a:t>
            </a:r>
            <a:r>
              <a:rPr lang="fi-FI" sz="900" dirty="0">
                <a:solidFill>
                  <a:srgbClr val="000000"/>
                </a:solidFill>
              </a:rPr>
              <a:t>  (39.95)</a:t>
            </a:r>
          </a:p>
          <a:p>
            <a:r>
              <a:rPr lang="it-IT" sz="900" dirty="0" smtClean="0">
                <a:solidFill>
                  <a:srgbClr val="000000"/>
                </a:solidFill>
              </a:rPr>
              <a:t>Insufficienza </a:t>
            </a:r>
            <a:r>
              <a:rPr lang="it-IT" sz="900" dirty="0">
                <a:solidFill>
                  <a:srgbClr val="000000"/>
                </a:solidFill>
              </a:rPr>
              <a:t>Renale </a:t>
            </a:r>
            <a:r>
              <a:rPr lang="it-IT" sz="900" dirty="0" smtClean="0">
                <a:solidFill>
                  <a:srgbClr val="000000"/>
                </a:solidFill>
              </a:rPr>
              <a:t>Acuta  (</a:t>
            </a:r>
            <a:r>
              <a:rPr lang="it-IT" sz="900" dirty="0">
                <a:solidFill>
                  <a:srgbClr val="000000"/>
                </a:solidFill>
              </a:rPr>
              <a:t>584)</a:t>
            </a:r>
          </a:p>
          <a:p>
            <a:endParaRPr lang="it-IT" dirty="0"/>
          </a:p>
        </p:txBody>
      </p:sp>
    </p:spTree>
    <p:extLst>
      <p:ext uri="{BB962C8B-B14F-4D97-AF65-F5344CB8AC3E}">
        <p14:creationId xmlns:p14="http://schemas.microsoft.com/office/powerpoint/2010/main" xmlns="" val="21946078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conclusioni</a:t>
            </a:r>
            <a:endParaRPr lang="it-IT" dirty="0"/>
          </a:p>
        </p:txBody>
      </p:sp>
      <p:pic>
        <p:nvPicPr>
          <p:cNvPr id="4" name="Immagine 3" descr="Diapositiva1.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8300" y="187048"/>
            <a:ext cx="8841252" cy="6401714"/>
          </a:xfrm>
          <a:prstGeom prst="rect">
            <a:avLst/>
          </a:prstGeom>
        </p:spPr>
      </p:pic>
      <p:sp>
        <p:nvSpPr>
          <p:cNvPr id="3" name="CasellaDiTesto 2"/>
          <p:cNvSpPr txBox="1"/>
          <p:nvPr/>
        </p:nvSpPr>
        <p:spPr>
          <a:xfrm>
            <a:off x="108300" y="6588762"/>
            <a:ext cx="6417745" cy="230832"/>
          </a:xfrm>
          <a:prstGeom prst="rect">
            <a:avLst/>
          </a:prstGeom>
          <a:noFill/>
        </p:spPr>
        <p:txBody>
          <a:bodyPr wrap="square" rtlCol="0">
            <a:spAutoFit/>
          </a:bodyPr>
          <a:lstStyle/>
          <a:p>
            <a:r>
              <a:rPr lang="it-IT" sz="900" i="1" dirty="0" smtClean="0"/>
              <a:t>A</a:t>
            </a:r>
            <a:r>
              <a:rPr lang="en-US" sz="900" i="1" dirty="0" err="1" smtClean="0"/>
              <a:t>dattato</a:t>
            </a:r>
            <a:r>
              <a:rPr lang="en-US" sz="900" i="1" dirty="0" smtClean="0"/>
              <a:t> da </a:t>
            </a:r>
            <a:r>
              <a:rPr lang="en-US" sz="900" dirty="0" smtClean="0"/>
              <a:t>G </a:t>
            </a:r>
            <a:r>
              <a:rPr lang="en-US" sz="900" dirty="0" err="1"/>
              <a:t>Ital</a:t>
            </a:r>
            <a:r>
              <a:rPr lang="en-US" sz="900" dirty="0"/>
              <a:t> </a:t>
            </a:r>
            <a:r>
              <a:rPr lang="en-US" sz="900" dirty="0" err="1"/>
              <a:t>Nefrol</a:t>
            </a:r>
            <a:r>
              <a:rPr lang="en-US" sz="900" dirty="0"/>
              <a:t> 2012; 29 (5): 548-562</a:t>
            </a:r>
            <a:endParaRPr lang="it-IT" sz="900" dirty="0"/>
          </a:p>
        </p:txBody>
      </p:sp>
    </p:spTree>
    <p:extLst>
      <p:ext uri="{BB962C8B-B14F-4D97-AF65-F5344CB8AC3E}">
        <p14:creationId xmlns:p14="http://schemas.microsoft.com/office/powerpoint/2010/main" xmlns="" val="34909759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latin typeface="Apple Chancery"/>
                <a:cs typeface="Apple Chancery"/>
              </a:rPr>
              <a:t>At the end ……</a:t>
            </a:r>
            <a:endParaRPr lang="it-IT" dirty="0">
              <a:latin typeface="Apple Chancery"/>
              <a:cs typeface="Apple Chancery"/>
            </a:endParaRPr>
          </a:p>
        </p:txBody>
      </p:sp>
      <p:sp>
        <p:nvSpPr>
          <p:cNvPr id="3" name="CasellaDiTesto 2"/>
          <p:cNvSpPr txBox="1"/>
          <p:nvPr/>
        </p:nvSpPr>
        <p:spPr>
          <a:xfrm>
            <a:off x="251969" y="1985708"/>
            <a:ext cx="8304939" cy="2954655"/>
          </a:xfrm>
          <a:prstGeom prst="rect">
            <a:avLst/>
          </a:prstGeom>
          <a:noFill/>
        </p:spPr>
        <p:txBody>
          <a:bodyPr wrap="square" rtlCol="0">
            <a:spAutoFit/>
          </a:bodyPr>
          <a:lstStyle/>
          <a:p>
            <a:pPr marL="285750" indent="-285750">
              <a:buFont typeface="Wingdings" charset="2"/>
              <a:buChar char="Ø"/>
            </a:pPr>
            <a:r>
              <a:rPr lang="it-IT" sz="2400" dirty="0" smtClean="0"/>
              <a:t>La terapia della congestione in HF è ancora centrata sul trattamento diuretico</a:t>
            </a:r>
          </a:p>
          <a:p>
            <a:pPr marL="285750" indent="-285750">
              <a:buFont typeface="Wingdings" charset="2"/>
              <a:buChar char="Ø"/>
            </a:pPr>
            <a:r>
              <a:rPr lang="it-IT" sz="2400" dirty="0" smtClean="0"/>
              <a:t>I diuretici non sono rischiosi /sono utili se utilizzati correttamente nel HF</a:t>
            </a:r>
          </a:p>
          <a:p>
            <a:pPr marL="285750" indent="-285750">
              <a:buFont typeface="Wingdings" charset="2"/>
              <a:buChar char="Ø"/>
            </a:pPr>
            <a:r>
              <a:rPr lang="it-IT" sz="2400" dirty="0" smtClean="0"/>
              <a:t>L’Ultrafiltrazione non è una alternativa ai diuretici ma è complementare in pazienti selezionati </a:t>
            </a:r>
          </a:p>
          <a:p>
            <a:pPr marL="285750" indent="-285750">
              <a:buFont typeface="Wingdings" charset="2"/>
              <a:buChar char="Ø"/>
            </a:pPr>
            <a:r>
              <a:rPr lang="it-IT" sz="2400" dirty="0" smtClean="0"/>
              <a:t>Ruolo della dialisi peritoneale </a:t>
            </a:r>
          </a:p>
          <a:p>
            <a:endParaRPr lang="it-IT" dirty="0"/>
          </a:p>
        </p:txBody>
      </p:sp>
    </p:spTree>
    <p:extLst>
      <p:ext uri="{BB962C8B-B14F-4D97-AF65-F5344CB8AC3E}">
        <p14:creationId xmlns:p14="http://schemas.microsoft.com/office/powerpoint/2010/main" xmlns="" val="37776559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G_0700.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36773" y="226000"/>
            <a:ext cx="8728301" cy="6346854"/>
          </a:xfrm>
          <a:prstGeom prst="rect">
            <a:avLst/>
          </a:prstGeom>
        </p:spPr>
      </p:pic>
      <p:sp>
        <p:nvSpPr>
          <p:cNvPr id="3" name="Rettangolo 2"/>
          <p:cNvSpPr/>
          <p:nvPr/>
        </p:nvSpPr>
        <p:spPr>
          <a:xfrm>
            <a:off x="4606016" y="342034"/>
            <a:ext cx="4212942" cy="923330"/>
          </a:xfrm>
          <a:prstGeom prst="rect">
            <a:avLst/>
          </a:prstGeom>
        </p:spPr>
        <p:txBody>
          <a:bodyPr wrap="square">
            <a:spAutoFit/>
          </a:bodyPr>
          <a:lstStyle/>
          <a:p>
            <a:pPr marL="285750" indent="-285750">
              <a:buFont typeface="Wingdings" charset="2"/>
              <a:buChar char="Ø"/>
            </a:pPr>
            <a:r>
              <a:rPr lang="it-IT" dirty="0" smtClean="0">
                <a:latin typeface="Apple Chancery"/>
                <a:cs typeface="Apple Chancery"/>
              </a:rPr>
              <a:t>Trials controllati con </a:t>
            </a:r>
            <a:r>
              <a:rPr lang="it-IT" dirty="0" err="1" smtClean="0">
                <a:latin typeface="Apple Chancery"/>
                <a:cs typeface="Apple Chancery"/>
              </a:rPr>
              <a:t>outcome</a:t>
            </a:r>
            <a:r>
              <a:rPr lang="it-IT" dirty="0" smtClean="0">
                <a:latin typeface="Apple Chancery"/>
                <a:cs typeface="Apple Chancery"/>
              </a:rPr>
              <a:t> forti  </a:t>
            </a:r>
          </a:p>
          <a:p>
            <a:pPr marL="285750" indent="-285750">
              <a:buFont typeface="Wingdings" charset="2"/>
              <a:buChar char="Ø"/>
            </a:pPr>
            <a:r>
              <a:rPr lang="it-IT" dirty="0" smtClean="0">
                <a:latin typeface="Apple Chancery"/>
                <a:cs typeface="Apple Chancery"/>
              </a:rPr>
              <a:t>Team </a:t>
            </a:r>
            <a:r>
              <a:rPr lang="it-IT" dirty="0">
                <a:latin typeface="Apple Chancery"/>
                <a:cs typeface="Apple Chancery"/>
              </a:rPr>
              <a:t>multidisciplinari</a:t>
            </a:r>
          </a:p>
          <a:p>
            <a:pPr marL="285750" indent="-285750">
              <a:buFont typeface="Wingdings" charset="2"/>
              <a:buChar char="Ø"/>
            </a:pPr>
            <a:r>
              <a:rPr lang="it-IT" dirty="0">
                <a:latin typeface="Apple Chancery"/>
                <a:cs typeface="Apple Chancery"/>
              </a:rPr>
              <a:t>Medicina individualizzata</a:t>
            </a:r>
          </a:p>
        </p:txBody>
      </p:sp>
      <p:sp>
        <p:nvSpPr>
          <p:cNvPr id="4" name="CasellaDiTesto 3"/>
          <p:cNvSpPr txBox="1"/>
          <p:nvPr/>
        </p:nvSpPr>
        <p:spPr>
          <a:xfrm>
            <a:off x="1138906" y="339480"/>
            <a:ext cx="4031524" cy="584776"/>
          </a:xfrm>
          <a:prstGeom prst="rect">
            <a:avLst/>
          </a:prstGeom>
          <a:noFill/>
        </p:spPr>
        <p:txBody>
          <a:bodyPr wrap="square" rtlCol="0">
            <a:spAutoFit/>
          </a:bodyPr>
          <a:lstStyle/>
          <a:p>
            <a:r>
              <a:rPr lang="it-IT" sz="3200" dirty="0" smtClean="0">
                <a:latin typeface="Apple Chancery"/>
                <a:cs typeface="Apple Chancery"/>
              </a:rPr>
              <a:t>…e il futuro? </a:t>
            </a:r>
            <a:endParaRPr lang="it-IT" sz="3200" dirty="0">
              <a:latin typeface="Apple Chancery"/>
              <a:cs typeface="Apple Chancery"/>
            </a:endParaRPr>
          </a:p>
        </p:txBody>
      </p:sp>
    </p:spTree>
    <p:extLst>
      <p:ext uri="{BB962C8B-B14F-4D97-AF65-F5344CB8AC3E}">
        <p14:creationId xmlns:p14="http://schemas.microsoft.com/office/powerpoint/2010/main" xmlns="" val="16764150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stretch>
            <a:fillRect/>
          </a:stretch>
        </p:blipFill>
        <p:spPr>
          <a:xfrm>
            <a:off x="564413" y="594703"/>
            <a:ext cx="7266821" cy="4566121"/>
          </a:xfrm>
          <a:prstGeom prst="rect">
            <a:avLst/>
          </a:prstGeom>
        </p:spPr>
      </p:pic>
      <p:sp>
        <p:nvSpPr>
          <p:cNvPr id="3" name="Rettangolo 2"/>
          <p:cNvSpPr/>
          <p:nvPr/>
        </p:nvSpPr>
        <p:spPr>
          <a:xfrm>
            <a:off x="188511" y="5764705"/>
            <a:ext cx="8096030" cy="369332"/>
          </a:xfrm>
          <a:prstGeom prst="rect">
            <a:avLst/>
          </a:prstGeom>
        </p:spPr>
        <p:txBody>
          <a:bodyPr wrap="square">
            <a:spAutoFit/>
          </a:bodyPr>
          <a:lstStyle/>
          <a:p>
            <a:r>
              <a:rPr lang="en-US" dirty="0"/>
              <a:t>European Heart Journal (2008) 29, 2388–</a:t>
            </a:r>
            <a:r>
              <a:rPr lang="en-US" dirty="0" smtClean="0"/>
              <a:t>2442</a:t>
            </a:r>
            <a:endParaRPr lang="en-US" dirty="0"/>
          </a:p>
        </p:txBody>
      </p:sp>
    </p:spTree>
    <p:extLst>
      <p:ext uri="{BB962C8B-B14F-4D97-AF65-F5344CB8AC3E}">
        <p14:creationId xmlns:p14="http://schemas.microsoft.com/office/powerpoint/2010/main" xmlns="" val="17442061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dirty="0">
                <a:solidFill>
                  <a:srgbClr val="FFFFFF"/>
                </a:solidFill>
                <a:latin typeface="Arial" charset="0"/>
              </a:rPr>
              <a:t>Recommendations for Therapies in the Hospitalized HF Patient. </a:t>
            </a:r>
          </a:p>
        </p:txBody>
      </p:sp>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3521" y="6224334"/>
            <a:ext cx="1260000" cy="509814"/>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1741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1969" y="979303"/>
            <a:ext cx="8446043" cy="4893634"/>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7412" name="Text Box 4"/>
          <p:cNvSpPr txBox="1">
            <a:spLocks noChangeArrowheads="1"/>
          </p:cNvSpPr>
          <p:nvPr/>
        </p:nvSpPr>
        <p:spPr bwMode="auto">
          <a:xfrm>
            <a:off x="717120" y="5972308"/>
            <a:ext cx="3918240" cy="2318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a:solidFill>
                  <a:srgbClr val="FFFFFF"/>
                </a:solidFill>
                <a:latin typeface="Arial" charset="0"/>
              </a:rPr>
              <a:t>Clyde W. Yancy et al. Circulation. 2013;128:1810-1852</a:t>
            </a:r>
          </a:p>
        </p:txBody>
      </p:sp>
      <p:sp>
        <p:nvSpPr>
          <p:cNvPr id="17413" name="Text Box 5"/>
          <p:cNvSpPr txBox="1">
            <a:spLocks noChangeArrowheads="1"/>
          </p:cNvSpPr>
          <p:nvPr/>
        </p:nvSpPr>
        <p:spPr bwMode="auto">
          <a:xfrm>
            <a:off x="5420160" y="6613175"/>
            <a:ext cx="3624480" cy="3470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900">
                <a:latin typeface="Arial" charset="0"/>
              </a:rPr>
              <a:t>Copyright © American Heart Association, Inc. All rights reserved.</a:t>
            </a:r>
          </a:p>
        </p:txBody>
      </p:sp>
      <p:sp>
        <p:nvSpPr>
          <p:cNvPr id="2" name="Cornice 1"/>
          <p:cNvSpPr/>
          <p:nvPr/>
        </p:nvSpPr>
        <p:spPr>
          <a:xfrm>
            <a:off x="120947" y="4203251"/>
            <a:ext cx="5109956" cy="503986"/>
          </a:xfrm>
          <a:prstGeom prst="frame">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xmlns="" val="30460905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stretch>
            <a:fillRect/>
          </a:stretch>
        </p:blipFill>
        <p:spPr>
          <a:xfrm>
            <a:off x="1485900" y="385935"/>
            <a:ext cx="6167336" cy="5977283"/>
          </a:xfrm>
          <a:prstGeom prst="rect">
            <a:avLst/>
          </a:prstGeom>
        </p:spPr>
      </p:pic>
      <p:pic>
        <p:nvPicPr>
          <p:cNvPr id="3" name="Immagine 2"/>
          <p:cNvPicPr>
            <a:picLocks noChangeAspect="1"/>
          </p:cNvPicPr>
          <p:nvPr/>
        </p:nvPicPr>
        <p:blipFill>
          <a:blip r:embed="rId3" cstate="print"/>
          <a:stretch>
            <a:fillRect/>
          </a:stretch>
        </p:blipFill>
        <p:spPr>
          <a:xfrm>
            <a:off x="0" y="6363218"/>
            <a:ext cx="5156200" cy="381000"/>
          </a:xfrm>
          <a:prstGeom prst="rect">
            <a:avLst/>
          </a:prstGeom>
        </p:spPr>
      </p:pic>
      <p:sp>
        <p:nvSpPr>
          <p:cNvPr id="5" name="CasellaDiTesto 4"/>
          <p:cNvSpPr txBox="1"/>
          <p:nvPr/>
        </p:nvSpPr>
        <p:spPr>
          <a:xfrm>
            <a:off x="5156200" y="6363218"/>
            <a:ext cx="3582128" cy="338554"/>
          </a:xfrm>
          <a:prstGeom prst="rect">
            <a:avLst/>
          </a:prstGeom>
          <a:solidFill>
            <a:schemeClr val="tx1"/>
          </a:solidFill>
        </p:spPr>
        <p:txBody>
          <a:bodyPr wrap="square" rtlCol="0">
            <a:spAutoFit/>
          </a:bodyPr>
          <a:lstStyle/>
          <a:p>
            <a:r>
              <a:rPr lang="it-IT" sz="1600" dirty="0" err="1" smtClean="0">
                <a:solidFill>
                  <a:srgbClr val="000000"/>
                </a:solidFill>
              </a:rPr>
              <a:t>Nat.Rev.Nephrol</a:t>
            </a:r>
            <a:r>
              <a:rPr lang="it-IT" sz="1600" dirty="0" smtClean="0">
                <a:solidFill>
                  <a:srgbClr val="000000"/>
                </a:solidFill>
              </a:rPr>
              <a:t>. 2014;10,37-47</a:t>
            </a:r>
            <a:endParaRPr lang="it-IT" sz="1600" dirty="0">
              <a:solidFill>
                <a:srgbClr val="000000"/>
              </a:solidFill>
            </a:endParaRPr>
          </a:p>
        </p:txBody>
      </p:sp>
    </p:spTree>
    <p:extLst>
      <p:ext uri="{BB962C8B-B14F-4D97-AF65-F5344CB8AC3E}">
        <p14:creationId xmlns:p14="http://schemas.microsoft.com/office/powerpoint/2010/main" xmlns="" val="18347635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verticale 2"/>
          <p:cNvSpPr>
            <a:spLocks noGrp="1"/>
          </p:cNvSpPr>
          <p:nvPr>
            <p:ph type="title" orient="vert"/>
          </p:nvPr>
        </p:nvSpPr>
        <p:spPr/>
        <p:txBody>
          <a:bodyPr/>
          <a:lstStyle/>
          <a:p>
            <a:r>
              <a:rPr lang="it-IT" dirty="0" smtClean="0"/>
              <a:t>Sottotipi sindrome cardio-renale</a:t>
            </a:r>
            <a:endParaRPr lang="it-IT" dirty="0"/>
          </a:p>
        </p:txBody>
      </p:sp>
      <p:pic>
        <p:nvPicPr>
          <p:cNvPr id="4" name="Immagine 3"/>
          <p:cNvPicPr>
            <a:picLocks noChangeAspect="1"/>
          </p:cNvPicPr>
          <p:nvPr/>
        </p:nvPicPr>
        <p:blipFill>
          <a:blip r:embed="rId2" cstate="print"/>
          <a:stretch>
            <a:fillRect/>
          </a:stretch>
        </p:blipFill>
        <p:spPr>
          <a:xfrm>
            <a:off x="457200" y="74704"/>
            <a:ext cx="5925189" cy="6552518"/>
          </a:xfrm>
          <a:prstGeom prst="rect">
            <a:avLst/>
          </a:prstGeom>
        </p:spPr>
      </p:pic>
      <p:pic>
        <p:nvPicPr>
          <p:cNvPr id="5" name="Immagine 4"/>
          <p:cNvPicPr>
            <a:picLocks noChangeAspect="1"/>
          </p:cNvPicPr>
          <p:nvPr/>
        </p:nvPicPr>
        <p:blipFill>
          <a:blip r:embed="rId3" cstate="print"/>
          <a:stretch>
            <a:fillRect/>
          </a:stretch>
        </p:blipFill>
        <p:spPr>
          <a:xfrm>
            <a:off x="457199" y="6627221"/>
            <a:ext cx="5925189" cy="230778"/>
          </a:xfrm>
          <a:prstGeom prst="rect">
            <a:avLst/>
          </a:prstGeom>
        </p:spPr>
      </p:pic>
      <p:sp>
        <p:nvSpPr>
          <p:cNvPr id="2" name="Cornice 1"/>
          <p:cNvSpPr/>
          <p:nvPr/>
        </p:nvSpPr>
        <p:spPr>
          <a:xfrm>
            <a:off x="772583" y="74704"/>
            <a:ext cx="5429250" cy="1618629"/>
          </a:xfrm>
          <a:prstGeom prst="frame">
            <a:avLst/>
          </a:prstGeom>
          <a:solidFill>
            <a:srgbClr val="FF0000"/>
          </a:solidFill>
          <a:ln w="63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xmlns="" val="16268542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a:xfrm>
            <a:off x="416243" y="2059668"/>
            <a:ext cx="8410237" cy="3595761"/>
          </a:xfrm>
        </p:spPr>
        <p:txBody>
          <a:bodyPr>
            <a:normAutofit/>
          </a:bodyPr>
          <a:lstStyle/>
          <a:p>
            <a:pPr marL="342900" indent="-342900" algn="just">
              <a:buFont typeface="Wingdings" charset="2"/>
              <a:buChar char="Ø"/>
            </a:pPr>
            <a:r>
              <a:rPr lang="it-IT" sz="2400" dirty="0" smtClean="0"/>
              <a:t>-Uso intensificato di diuretici </a:t>
            </a:r>
            <a:r>
              <a:rPr lang="it-IT" sz="2400" dirty="0" err="1" smtClean="0"/>
              <a:t>e.v</a:t>
            </a:r>
            <a:r>
              <a:rPr lang="it-IT" sz="2400" dirty="0" smtClean="0"/>
              <a:t> (posologia inadeguata, modalità e tempi di somministrazione incongrui )</a:t>
            </a:r>
          </a:p>
          <a:p>
            <a:pPr marL="342900" indent="-342900" algn="just">
              <a:buFont typeface="Wingdings" charset="2"/>
              <a:buChar char="Ø"/>
            </a:pPr>
            <a:r>
              <a:rPr lang="it-IT" sz="2400" dirty="0" smtClean="0"/>
              <a:t>- ricorso a mezzo di contrasto </a:t>
            </a:r>
          </a:p>
          <a:p>
            <a:pPr marL="342900" indent="-342900" algn="just">
              <a:buFont typeface="Wingdings" charset="2"/>
              <a:buChar char="Ø"/>
            </a:pPr>
            <a:r>
              <a:rPr lang="it-IT" sz="2400" dirty="0" smtClean="0"/>
              <a:t>- somministrazione di farmaci nefrotossici ( es. </a:t>
            </a:r>
            <a:r>
              <a:rPr lang="it-IT" sz="2400" dirty="0" err="1" smtClean="0"/>
              <a:t>aminoglicosidi</a:t>
            </a:r>
            <a:r>
              <a:rPr lang="it-IT" sz="2400" dirty="0" smtClean="0"/>
              <a:t>) </a:t>
            </a:r>
          </a:p>
          <a:p>
            <a:pPr marL="342900" indent="-342900" algn="just">
              <a:buFont typeface="Wingdings" charset="2"/>
              <a:buChar char="Ø"/>
            </a:pPr>
            <a:r>
              <a:rPr lang="it-IT" sz="2400" dirty="0" smtClean="0"/>
              <a:t>- sepsi  </a:t>
            </a:r>
          </a:p>
          <a:p>
            <a:pPr marL="342900" indent="-342900" algn="just">
              <a:buFont typeface="Wingdings" charset="2"/>
              <a:buChar char="Ø"/>
            </a:pPr>
            <a:r>
              <a:rPr lang="it-IT" sz="2400" dirty="0" smtClean="0"/>
              <a:t>- insufficienza renale </a:t>
            </a:r>
            <a:r>
              <a:rPr lang="it-IT" sz="2400" dirty="0" err="1" smtClean="0"/>
              <a:t>pre</a:t>
            </a:r>
            <a:r>
              <a:rPr lang="it-IT" sz="2400" dirty="0" smtClean="0"/>
              <a:t>-esistente </a:t>
            </a:r>
          </a:p>
          <a:p>
            <a:endParaRPr lang="it-IT" dirty="0"/>
          </a:p>
        </p:txBody>
      </p:sp>
      <p:sp>
        <p:nvSpPr>
          <p:cNvPr id="6" name="Titolo 5"/>
          <p:cNvSpPr>
            <a:spLocks noGrp="1"/>
          </p:cNvSpPr>
          <p:nvPr>
            <p:ph type="title"/>
          </p:nvPr>
        </p:nvSpPr>
        <p:spPr/>
        <p:txBody>
          <a:bodyPr>
            <a:normAutofit fontScale="90000"/>
          </a:bodyPr>
          <a:lstStyle/>
          <a:p>
            <a:r>
              <a:rPr lang="it-IT" dirty="0" smtClean="0"/>
              <a:t>Cause di peggioramento della funzione renale in corso di AHF </a:t>
            </a:r>
            <a:endParaRPr lang="it-IT" dirty="0"/>
          </a:p>
        </p:txBody>
      </p:sp>
      <p:sp>
        <p:nvSpPr>
          <p:cNvPr id="3" name="CasellaDiTesto 2"/>
          <p:cNvSpPr txBox="1"/>
          <p:nvPr/>
        </p:nvSpPr>
        <p:spPr>
          <a:xfrm>
            <a:off x="338666" y="6519333"/>
            <a:ext cx="2175933" cy="230832"/>
          </a:xfrm>
          <a:prstGeom prst="rect">
            <a:avLst/>
          </a:prstGeom>
          <a:noFill/>
        </p:spPr>
        <p:txBody>
          <a:bodyPr wrap="square" rtlCol="0">
            <a:spAutoFit/>
          </a:bodyPr>
          <a:lstStyle/>
          <a:p>
            <a:r>
              <a:rPr lang="it-IT" sz="900" dirty="0" smtClean="0"/>
              <a:t>Abbreviazioni : AHF acute </a:t>
            </a:r>
            <a:r>
              <a:rPr lang="it-IT" sz="900" dirty="0" err="1" smtClean="0"/>
              <a:t>heart</a:t>
            </a:r>
            <a:r>
              <a:rPr lang="it-IT" sz="900" dirty="0" smtClean="0"/>
              <a:t> </a:t>
            </a:r>
            <a:r>
              <a:rPr lang="it-IT" sz="900" dirty="0" err="1" smtClean="0"/>
              <a:t>failure</a:t>
            </a:r>
            <a:endParaRPr lang="it-IT" sz="900" dirty="0"/>
          </a:p>
        </p:txBody>
      </p:sp>
    </p:spTree>
    <p:extLst>
      <p:ext uri="{BB962C8B-B14F-4D97-AF65-F5344CB8AC3E}">
        <p14:creationId xmlns:p14="http://schemas.microsoft.com/office/powerpoint/2010/main" xmlns="" val="17357516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a:xfrm>
            <a:off x="394897" y="2347807"/>
            <a:ext cx="7118819" cy="2828042"/>
          </a:xfrm>
        </p:spPr>
        <p:txBody>
          <a:bodyPr/>
          <a:lstStyle/>
          <a:p>
            <a:pPr algn="just"/>
            <a:r>
              <a:rPr lang="it-IT" sz="2400" dirty="0" smtClean="0"/>
              <a:t>-Ipertensione sistolica</a:t>
            </a:r>
          </a:p>
          <a:p>
            <a:pPr algn="just"/>
            <a:r>
              <a:rPr lang="it-IT" sz="2400" dirty="0" smtClean="0"/>
              <a:t>-tachicardia</a:t>
            </a:r>
          </a:p>
          <a:p>
            <a:pPr algn="just"/>
            <a:r>
              <a:rPr lang="it-IT" sz="2400" dirty="0" smtClean="0"/>
              <a:t>-edema polmonare</a:t>
            </a:r>
          </a:p>
          <a:p>
            <a:pPr algn="just"/>
            <a:r>
              <a:rPr lang="it-IT" sz="2400" dirty="0" smtClean="0"/>
              <a:t>-uso di elevate dosi di diuretico all’ingresso </a:t>
            </a:r>
          </a:p>
          <a:p>
            <a:endParaRPr lang="it-IT" dirty="0"/>
          </a:p>
        </p:txBody>
      </p:sp>
      <p:sp>
        <p:nvSpPr>
          <p:cNvPr id="4" name="Segnaposto testo 3"/>
          <p:cNvSpPr>
            <a:spLocks noGrp="1"/>
          </p:cNvSpPr>
          <p:nvPr>
            <p:ph type="body" sz="half" idx="2"/>
          </p:nvPr>
        </p:nvSpPr>
        <p:spPr>
          <a:xfrm>
            <a:off x="117403" y="5720114"/>
            <a:ext cx="6670556" cy="907106"/>
          </a:xfrm>
        </p:spPr>
        <p:txBody>
          <a:bodyPr>
            <a:normAutofit fontScale="92500" lnSpcReduction="20000"/>
          </a:bodyPr>
          <a:lstStyle/>
          <a:p>
            <a:pPr algn="l"/>
            <a:r>
              <a:rPr lang="fi-FI" sz="1400" b="0" dirty="0" err="1"/>
              <a:t>Forman</a:t>
            </a:r>
            <a:r>
              <a:rPr lang="fi-FI" sz="1400" b="0" dirty="0"/>
              <a:t> DE</a:t>
            </a:r>
            <a:r>
              <a:rPr lang="fi-FI" sz="1400" b="0" dirty="0" smtClean="0"/>
              <a:t>, </a:t>
            </a:r>
            <a:r>
              <a:rPr lang="en-US" sz="1400" b="0" dirty="0" smtClean="0"/>
              <a:t>J </a:t>
            </a:r>
            <a:r>
              <a:rPr lang="en-US" sz="1400" b="0" dirty="0"/>
              <a:t>Am </a:t>
            </a:r>
            <a:r>
              <a:rPr lang="en-US" sz="1400" b="0" dirty="0" err="1"/>
              <a:t>Coll</a:t>
            </a:r>
            <a:r>
              <a:rPr lang="en-US" sz="1400" b="0" dirty="0"/>
              <a:t> </a:t>
            </a:r>
            <a:r>
              <a:rPr lang="en-US" sz="1400" b="0" dirty="0" err="1"/>
              <a:t>Cardiol</a:t>
            </a:r>
            <a:r>
              <a:rPr lang="en-US" sz="1400" b="0" dirty="0"/>
              <a:t> 43: 61–67, </a:t>
            </a:r>
            <a:r>
              <a:rPr lang="en-US" sz="1400" b="0" dirty="0" smtClean="0"/>
              <a:t>2004</a:t>
            </a:r>
          </a:p>
          <a:p>
            <a:pPr algn="l"/>
            <a:r>
              <a:rPr lang="nl-NL" sz="1400" b="0" dirty="0" err="1"/>
              <a:t>Akhter</a:t>
            </a:r>
            <a:r>
              <a:rPr lang="nl-NL" sz="1400" b="0" dirty="0"/>
              <a:t> MW, </a:t>
            </a:r>
            <a:r>
              <a:rPr lang="en-US" sz="1400" b="0" dirty="0" smtClean="0"/>
              <a:t>Am </a:t>
            </a:r>
            <a:r>
              <a:rPr lang="en-US" sz="1400" b="0" dirty="0"/>
              <a:t>J </a:t>
            </a:r>
            <a:r>
              <a:rPr lang="en-US" sz="1400" b="0" dirty="0" err="1"/>
              <a:t>Cardiol</a:t>
            </a:r>
            <a:r>
              <a:rPr lang="en-US" sz="1400" b="0" dirty="0"/>
              <a:t> 94: 957–</a:t>
            </a:r>
            <a:r>
              <a:rPr lang="en-US" sz="1400" b="0" dirty="0" smtClean="0"/>
              <a:t>960, </a:t>
            </a:r>
            <a:r>
              <a:rPr lang="it-IT" sz="1400" b="0" dirty="0" smtClean="0"/>
              <a:t>2004</a:t>
            </a:r>
            <a:endParaRPr lang="it-IT" sz="1400" b="0" dirty="0"/>
          </a:p>
          <a:p>
            <a:pPr algn="l"/>
            <a:r>
              <a:rPr lang="de-DE" sz="1400" b="0" dirty="0" smtClean="0"/>
              <a:t>Butler </a:t>
            </a:r>
            <a:r>
              <a:rPr lang="de-DE" sz="1400" b="0" dirty="0"/>
              <a:t>J, </a:t>
            </a:r>
            <a:r>
              <a:rPr lang="en-US" sz="1400" b="0" dirty="0" smtClean="0"/>
              <a:t>Am </a:t>
            </a:r>
            <a:r>
              <a:rPr lang="en-US" sz="1400" b="0" dirty="0"/>
              <a:t>Heart J 147: 331–338, 2004</a:t>
            </a:r>
          </a:p>
          <a:p>
            <a:pPr algn="l"/>
            <a:r>
              <a:rPr lang="en-US" sz="1400" b="0" dirty="0" err="1" smtClean="0"/>
              <a:t>Krumholz</a:t>
            </a:r>
            <a:r>
              <a:rPr lang="en-US" sz="1400" b="0" dirty="0" smtClean="0"/>
              <a:t> </a:t>
            </a:r>
            <a:r>
              <a:rPr lang="en-US" sz="1400" b="0" dirty="0" err="1" smtClean="0"/>
              <a:t>HMAm</a:t>
            </a:r>
            <a:r>
              <a:rPr lang="en-US" sz="1400" b="0" dirty="0" smtClean="0"/>
              <a:t> </a:t>
            </a:r>
            <a:r>
              <a:rPr lang="en-US" sz="1400" b="0" dirty="0"/>
              <a:t>J </a:t>
            </a:r>
            <a:r>
              <a:rPr lang="en-US" sz="1400" b="0" dirty="0" err="1"/>
              <a:t>Cardiol</a:t>
            </a:r>
            <a:r>
              <a:rPr lang="en-US" sz="1400" b="0" dirty="0"/>
              <a:t> 85: 1110–1113, 2000</a:t>
            </a:r>
            <a:endParaRPr lang="it-IT" sz="1400" dirty="0"/>
          </a:p>
        </p:txBody>
      </p:sp>
      <p:sp>
        <p:nvSpPr>
          <p:cNvPr id="6" name="Titolo 5"/>
          <p:cNvSpPr>
            <a:spLocks noGrp="1"/>
          </p:cNvSpPr>
          <p:nvPr>
            <p:ph type="title"/>
          </p:nvPr>
        </p:nvSpPr>
        <p:spPr/>
        <p:txBody>
          <a:bodyPr>
            <a:normAutofit fontScale="90000"/>
          </a:bodyPr>
          <a:lstStyle/>
          <a:p>
            <a:r>
              <a:rPr lang="it-IT" dirty="0" smtClean="0"/>
              <a:t>Fattori di rischio  di peggioramento della funzione renale in corso di AHF</a:t>
            </a:r>
            <a:endParaRPr lang="it-IT" dirty="0"/>
          </a:p>
        </p:txBody>
      </p:sp>
    </p:spTree>
    <p:extLst>
      <p:ext uri="{BB962C8B-B14F-4D97-AF65-F5344CB8AC3E}">
        <p14:creationId xmlns:p14="http://schemas.microsoft.com/office/powerpoint/2010/main" xmlns="" val="11403133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4600" y="388425"/>
            <a:ext cx="4114800" cy="701040"/>
          </a:xfrm>
        </p:spPr>
        <p:txBody>
          <a:bodyPr>
            <a:normAutofit fontScale="90000"/>
          </a:bodyPr>
          <a:lstStyle/>
          <a:p>
            <a:r>
              <a:rPr lang="it-IT" dirty="0" smtClean="0"/>
              <a:t>Meccanismi emodinamici attivati nella sindrome cardio-renale tipo 1 </a:t>
            </a:r>
            <a:endParaRPr lang="it-IT" dirty="0"/>
          </a:p>
        </p:txBody>
      </p:sp>
      <p:pic>
        <p:nvPicPr>
          <p:cNvPr id="3" name="Immagine 2"/>
          <p:cNvPicPr>
            <a:picLocks noChangeAspect="1"/>
          </p:cNvPicPr>
          <p:nvPr/>
        </p:nvPicPr>
        <p:blipFill>
          <a:blip r:embed="rId3" cstate="print"/>
          <a:stretch>
            <a:fillRect/>
          </a:stretch>
        </p:blipFill>
        <p:spPr>
          <a:xfrm>
            <a:off x="875552" y="1173870"/>
            <a:ext cx="7293071" cy="5138088"/>
          </a:xfrm>
          <a:prstGeom prst="rect">
            <a:avLst/>
          </a:prstGeom>
        </p:spPr>
      </p:pic>
      <p:pic>
        <p:nvPicPr>
          <p:cNvPr id="5" name="Immagine 4"/>
          <p:cNvPicPr>
            <a:picLocks noChangeAspect="1"/>
          </p:cNvPicPr>
          <p:nvPr/>
        </p:nvPicPr>
        <p:blipFill>
          <a:blip r:embed="rId4" cstate="print"/>
          <a:stretch>
            <a:fillRect/>
          </a:stretch>
        </p:blipFill>
        <p:spPr>
          <a:xfrm>
            <a:off x="1" y="6415863"/>
            <a:ext cx="6196223" cy="348323"/>
          </a:xfrm>
          <a:prstGeom prst="rect">
            <a:avLst/>
          </a:prstGeom>
        </p:spPr>
      </p:pic>
      <p:pic>
        <p:nvPicPr>
          <p:cNvPr id="6" name="Immagine 5"/>
          <p:cNvPicPr>
            <a:picLocks noChangeAspect="1"/>
          </p:cNvPicPr>
          <p:nvPr/>
        </p:nvPicPr>
        <p:blipFill>
          <a:blip r:embed="rId5" cstate="print"/>
          <a:stretch>
            <a:fillRect/>
          </a:stretch>
        </p:blipFill>
        <p:spPr>
          <a:xfrm>
            <a:off x="6196224" y="6415863"/>
            <a:ext cx="2867195" cy="348323"/>
          </a:xfrm>
          <a:prstGeom prst="rect">
            <a:avLst/>
          </a:prstGeom>
        </p:spPr>
      </p:pic>
    </p:spTree>
    <p:extLst>
      <p:ext uri="{BB962C8B-B14F-4D97-AF65-F5344CB8AC3E}">
        <p14:creationId xmlns:p14="http://schemas.microsoft.com/office/powerpoint/2010/main" xmlns="" val="8320254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6084" y="309484"/>
            <a:ext cx="7217833" cy="907599"/>
          </a:xfrm>
        </p:spPr>
        <p:txBody>
          <a:bodyPr>
            <a:normAutofit/>
          </a:bodyPr>
          <a:lstStyle/>
          <a:p>
            <a:r>
              <a:rPr lang="it-IT" dirty="0" smtClean="0"/>
              <a:t>Meccanismi </a:t>
            </a:r>
            <a:r>
              <a:rPr lang="it-IT" dirty="0" err="1" smtClean="0"/>
              <a:t>patofisiologici</a:t>
            </a:r>
            <a:r>
              <a:rPr lang="it-IT" dirty="0" smtClean="0"/>
              <a:t> dello </a:t>
            </a:r>
            <a:r>
              <a:rPr lang="it-IT" dirty="0" err="1" smtClean="0"/>
              <a:t>ahf</a:t>
            </a:r>
            <a:r>
              <a:rPr lang="it-IT" dirty="0" smtClean="0"/>
              <a:t>  e Disfunzione renale: ruolo dell’ultrafiltrazione </a:t>
            </a:r>
            <a:endParaRPr lang="it-IT" dirty="0"/>
          </a:p>
        </p:txBody>
      </p:sp>
      <p:pic>
        <p:nvPicPr>
          <p:cNvPr id="3" name="Immagine 2"/>
          <p:cNvPicPr>
            <a:picLocks noChangeAspect="1"/>
          </p:cNvPicPr>
          <p:nvPr/>
        </p:nvPicPr>
        <p:blipFill>
          <a:blip r:embed="rId3" cstate="print"/>
          <a:stretch>
            <a:fillRect/>
          </a:stretch>
        </p:blipFill>
        <p:spPr>
          <a:xfrm>
            <a:off x="704410" y="1398013"/>
            <a:ext cx="7727173" cy="5091686"/>
          </a:xfrm>
          <a:prstGeom prst="rect">
            <a:avLst/>
          </a:prstGeom>
        </p:spPr>
      </p:pic>
      <p:pic>
        <p:nvPicPr>
          <p:cNvPr id="6" name="Immagine 5"/>
          <p:cNvPicPr>
            <a:picLocks noChangeAspect="1"/>
          </p:cNvPicPr>
          <p:nvPr/>
        </p:nvPicPr>
        <p:blipFill>
          <a:blip r:embed="rId4" cstate="print"/>
          <a:stretch>
            <a:fillRect/>
          </a:stretch>
        </p:blipFill>
        <p:spPr>
          <a:xfrm>
            <a:off x="704410" y="6489699"/>
            <a:ext cx="7727173" cy="254913"/>
          </a:xfrm>
          <a:prstGeom prst="rect">
            <a:avLst/>
          </a:prstGeom>
        </p:spPr>
      </p:pic>
    </p:spTree>
    <p:extLst>
      <p:ext uri="{BB962C8B-B14F-4D97-AF65-F5344CB8AC3E}">
        <p14:creationId xmlns:p14="http://schemas.microsoft.com/office/powerpoint/2010/main" xmlns="" val="12868858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ravatta nera">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Cravatta nera.thmx</Template>
  <TotalTime>1804</TotalTime>
  <Words>2977</Words>
  <Application>Microsoft Office PowerPoint</Application>
  <PresentationFormat>Presentazione su schermo (4:3)</PresentationFormat>
  <Paragraphs>403</Paragraphs>
  <Slides>47</Slides>
  <Notes>16</Notes>
  <HiddenSlides>0</HiddenSlides>
  <MMClips>0</MMClips>
  <ScaleCrop>false</ScaleCrop>
  <HeadingPairs>
    <vt:vector size="4" baseType="variant">
      <vt:variant>
        <vt:lpstr>Tema</vt:lpstr>
      </vt:variant>
      <vt:variant>
        <vt:i4>1</vt:i4>
      </vt:variant>
      <vt:variant>
        <vt:lpstr>Titoli diapositive</vt:lpstr>
      </vt:variant>
      <vt:variant>
        <vt:i4>47</vt:i4>
      </vt:variant>
    </vt:vector>
  </HeadingPairs>
  <TitlesOfParts>
    <vt:vector size="48" baseType="lpstr">
      <vt:lpstr>Cravatta nera</vt:lpstr>
      <vt:lpstr>       </vt:lpstr>
      <vt:lpstr>Diapositiva 2</vt:lpstr>
      <vt:lpstr>Diapositiva 3</vt:lpstr>
      <vt:lpstr>La Sindrome cardio-renale </vt:lpstr>
      <vt:lpstr>Sottotipi sindrome cardio-renale</vt:lpstr>
      <vt:lpstr>Cause di peggioramento della funzione renale in corso di AHF </vt:lpstr>
      <vt:lpstr>Fattori di rischio  di peggioramento della funzione renale in corso di AHF</vt:lpstr>
      <vt:lpstr>Meccanismi emodinamici attivati nella sindrome cardio-renale tipo 1 </vt:lpstr>
      <vt:lpstr>Meccanismi patofisiologici dello ahf  e Disfunzione renale: ruolo dell’ultrafiltrazione </vt:lpstr>
      <vt:lpstr>RAZIONALE E OBIETTIVI TERAPEUTICI DELL’ULTRAFILTRAZIONE ISOLATA NELLO SCOMPENSO CARDIACO</vt:lpstr>
      <vt:lpstr>Effetti emodinamici e respiratori dell’UF isolata nello scompenso cardiaco </vt:lpstr>
      <vt:lpstr>Diapositiva 12</vt:lpstr>
      <vt:lpstr>Meccanismi compensatori nello scompenso cardiaco </vt:lpstr>
      <vt:lpstr>Componenti del calcolo del bilancio dei fluidi e distribuzone dei fluidi corporei </vt:lpstr>
      <vt:lpstr>Diapositiva 15</vt:lpstr>
      <vt:lpstr>Sistema di Ultrafiltrazione extracorporea</vt:lpstr>
      <vt:lpstr>Circuito per ultrafiltrazione isolata </vt:lpstr>
      <vt:lpstr>Ultrafiltrazione isolata</vt:lpstr>
      <vt:lpstr>ULTRAFILTRAZIONE Isolata  con trasporto di soluti per convezione   </vt:lpstr>
      <vt:lpstr>Diapositiva 20</vt:lpstr>
      <vt:lpstr>Caratteristiche di emodialisi (HD), emofiltrazione (HF) ed Ultrafiltrazione isolata </vt:lpstr>
      <vt:lpstr>SCUF:Slow Continuous Ultrafiltration</vt:lpstr>
      <vt:lpstr>CVVHDF</vt:lpstr>
      <vt:lpstr>Diapositiva 24</vt:lpstr>
      <vt:lpstr>Il sovraccarico di fluidi e l’edema interstiziale contribuiscono a mantenere la disfunzione renale </vt:lpstr>
      <vt:lpstr>VASCULAR REFILLING RATE </vt:lpstr>
      <vt:lpstr>Diapositiva 27</vt:lpstr>
      <vt:lpstr>Regola delle 5 B </vt:lpstr>
      <vt:lpstr>Diapositiva 29</vt:lpstr>
      <vt:lpstr>Possibili controindicazioni alla ultrafiltrazione isolata in soggetti con HF</vt:lpstr>
      <vt:lpstr>La Ultrafiltrazione intracorporea  peritoneale       nell’ hf</vt:lpstr>
      <vt:lpstr>La ultrafiltrazione  peritoneale       nell’ hf</vt:lpstr>
      <vt:lpstr>Diapositiva 33</vt:lpstr>
      <vt:lpstr>Trials randomizzati controllati su UF versus diuretici </vt:lpstr>
      <vt:lpstr>Diapositiva 35</vt:lpstr>
      <vt:lpstr>Attuali raccomandazioni da Linee-guida </vt:lpstr>
      <vt:lpstr>Diapositiva 37</vt:lpstr>
      <vt:lpstr>Diapositiva 38</vt:lpstr>
      <vt:lpstr>Potenziali Vantaggi e svantaggi dell’UF in corso di AHF </vt:lpstr>
      <vt:lpstr>DIMISSIONI OSPEDALIERE RELATIVE ALL’ANNO 2013 PER HF </vt:lpstr>
      <vt:lpstr>DIMISSIONI OSPEDALIERE RELATIVE ALL’ANNO 2013 PER HF e trattamento dialitico /UF</vt:lpstr>
      <vt:lpstr>conclusioni</vt:lpstr>
      <vt:lpstr>At the end ……</vt:lpstr>
      <vt:lpstr>Diapositiva 44</vt:lpstr>
      <vt:lpstr>Diapositiva 45</vt:lpstr>
      <vt:lpstr>Diapositiva 46</vt:lpstr>
      <vt:lpstr>Diapositiva 47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SEMINARIO MIV </dc:title>
  <dc:creator>Gianmario  Pallucca</dc:creator>
  <cp:lastModifiedBy>Aula</cp:lastModifiedBy>
  <cp:revision>168</cp:revision>
  <dcterms:created xsi:type="dcterms:W3CDTF">2015-05-03T19:25:16Z</dcterms:created>
  <dcterms:modified xsi:type="dcterms:W3CDTF">2015-05-18T14:23:28Z</dcterms:modified>
</cp:coreProperties>
</file>